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mp4" ContentType="video/mp4"/>
  <Default Extension="rels" ContentType="application/vnd.openxmlformats-package.relationships+xml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1"/>
  </p:notesMasterIdLst>
  <p:handoutMasterIdLst>
    <p:handoutMasterId r:id="rId32"/>
  </p:handoutMasterIdLst>
  <p:sldIdLst>
    <p:sldId id="256" r:id="rId2"/>
    <p:sldId id="257" r:id="rId3"/>
    <p:sldId id="283" r:id="rId4"/>
    <p:sldId id="284" r:id="rId5"/>
    <p:sldId id="277" r:id="rId6"/>
    <p:sldId id="266" r:id="rId7"/>
    <p:sldId id="292" r:id="rId8"/>
    <p:sldId id="291" r:id="rId9"/>
    <p:sldId id="337" r:id="rId10"/>
    <p:sldId id="338" r:id="rId11"/>
    <p:sldId id="293" r:id="rId12"/>
    <p:sldId id="294" r:id="rId13"/>
    <p:sldId id="349" r:id="rId14"/>
    <p:sldId id="346" r:id="rId15"/>
    <p:sldId id="348" r:id="rId16"/>
    <p:sldId id="327" r:id="rId17"/>
    <p:sldId id="328" r:id="rId18"/>
    <p:sldId id="329" r:id="rId19"/>
    <p:sldId id="330" r:id="rId20"/>
    <p:sldId id="342" r:id="rId21"/>
    <p:sldId id="334" r:id="rId22"/>
    <p:sldId id="340" r:id="rId23"/>
    <p:sldId id="336" r:id="rId24"/>
    <p:sldId id="326" r:id="rId25"/>
    <p:sldId id="285" r:id="rId26"/>
    <p:sldId id="343" r:id="rId27"/>
    <p:sldId id="344" r:id="rId28"/>
    <p:sldId id="345" r:id="rId29"/>
    <p:sldId id="276" r:id="rId30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9pPr>
  </p:defaultTextStyle>
  <p:extLst>
    <p:ext uri="{EFAFB233-063F-42B5-8137-9DF3F51BA10A}">
      <p15:sldGuideLst xmlns:p15="http://schemas.microsoft.com/office/powerpoint/2012/main">
        <p15:guide id="1" orient="horz" pos="1258" userDrawn="1">
          <p15:clr>
            <a:srgbClr val="A4A3A4"/>
          </p15:clr>
        </p15:guide>
        <p15:guide id="2" pos="5117" userDrawn="1">
          <p15:clr>
            <a:srgbClr val="A4A3A4"/>
          </p15:clr>
        </p15:guide>
        <p15:guide id="3" pos="1647" userDrawn="1">
          <p15:clr>
            <a:srgbClr val="A4A3A4"/>
          </p15:clr>
        </p15:guide>
        <p15:guide id="4" pos="13713" userDrawn="1">
          <p15:clr>
            <a:srgbClr val="A4A3A4"/>
          </p15:clr>
        </p15:guide>
        <p15:guide id="5" orient="horz" pos="7382" userDrawn="1">
          <p15:clr>
            <a:srgbClr val="A4A3A4"/>
          </p15:clr>
        </p15:guide>
        <p15:guide id="6" orient="horz" pos="1961" userDrawn="1">
          <p15:clr>
            <a:srgbClr val="A4A3A4"/>
          </p15:clr>
        </p15:guide>
        <p15:guide id="7" orient="horz" pos="2982" userDrawn="1">
          <p15:clr>
            <a:srgbClr val="A4A3A4"/>
          </p15:clr>
        </p15:guide>
        <p15:guide id="8" orient="horz" pos="941" userDrawn="1">
          <p15:clr>
            <a:srgbClr val="A4A3A4"/>
          </p15:clr>
        </p15:guide>
        <p15:guide id="9" orient="horz" pos="7064" userDrawn="1">
          <p15:clr>
            <a:srgbClr val="A4A3A4"/>
          </p15:clr>
        </p15:guide>
        <p15:guide id="10" orient="horz" pos="4071" userDrawn="1">
          <p15:clr>
            <a:srgbClr val="A4A3A4"/>
          </p15:clr>
        </p15:guide>
        <p15:guide id="11" orient="horz" pos="309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89898"/>
    <a:srgbClr val="A64798"/>
    <a:srgbClr val="525860"/>
    <a:srgbClr val="A4A3A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4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51"/>
  </p:normalViewPr>
  <p:slideViewPr>
    <p:cSldViewPr snapToGrid="0" showGuides="1">
      <p:cViewPr varScale="1">
        <p:scale>
          <a:sx n="52" d="100"/>
          <a:sy n="52" d="100"/>
        </p:scale>
        <p:origin x="896" y="224"/>
      </p:cViewPr>
      <p:guideLst>
        <p:guide orient="horz" pos="1258"/>
        <p:guide pos="5117"/>
        <p:guide pos="1647"/>
        <p:guide pos="13713"/>
        <p:guide orient="horz" pos="7382"/>
        <p:guide orient="horz" pos="1961"/>
        <p:guide orient="horz" pos="2982"/>
        <p:guide orient="horz" pos="941"/>
        <p:guide orient="horz" pos="7064"/>
        <p:guide orient="horz" pos="4071"/>
        <p:guide orient="horz" pos="309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notesMaster" Target="notesMasters/notesMaster1.xml"/><Relationship Id="rId32" Type="http://schemas.openxmlformats.org/officeDocument/2006/relationships/handoutMaster" Target="handoutMasters/handoutMaster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presProps" Target="presProps.xml"/><Relationship Id="rId34" Type="http://schemas.openxmlformats.org/officeDocument/2006/relationships/viewProps" Target="viewProps.xml"/><Relationship Id="rId35" Type="http://schemas.openxmlformats.org/officeDocument/2006/relationships/theme" Target="theme/theme1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="" xmlns:a16="http://schemas.microsoft.com/office/drawing/2014/main" id="{AB59A632-C249-43A5-8C62-8D250CCA95B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="" xmlns:a16="http://schemas.microsoft.com/office/drawing/2014/main" id="{F218A66E-5D9F-4A22-82B1-737F2F18E0F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="" xmlns:a16="http://schemas.microsoft.com/office/drawing/2014/main" id="{8CE6978B-BC63-4BF0-B076-A344A05CC92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="" xmlns:a16="http://schemas.microsoft.com/office/drawing/2014/main" id="{AABA31C2-8CA6-4131-A865-B42F6C456B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71FBFC-F0B3-4EC9-812F-1CE7C60DADD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9888738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0853053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Заголовок и под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</p:spPr>
        <p:txBody>
          <a:bodyPr anchor="b"/>
          <a:lstStyle/>
          <a:p>
            <a:r>
              <a:t>Текст заголовка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228600" algn="ctr">
              <a:spcBef>
                <a:spcPts val="0"/>
              </a:spcBef>
              <a:buSzTx/>
              <a:buNone/>
              <a:defRPr sz="4400"/>
            </a:lvl2pPr>
            <a:lvl3pPr marL="0" indent="457200" algn="ctr">
              <a:spcBef>
                <a:spcPts val="0"/>
              </a:spcBef>
              <a:buSzTx/>
              <a:buNone/>
              <a:defRPr sz="4400"/>
            </a:lvl3pPr>
            <a:lvl4pPr marL="0" indent="685800" algn="ctr">
              <a:spcBef>
                <a:spcPts val="0"/>
              </a:spcBef>
              <a:buSzTx/>
              <a:buNone/>
              <a:defRPr sz="4400"/>
            </a:lvl4pPr>
            <a:lvl5pPr marL="0" indent="914400" algn="ctr">
              <a:spcBef>
                <a:spcPts val="0"/>
              </a:spcBef>
              <a:buSzTx/>
              <a:buNone/>
              <a:defRPr sz="4400"/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Цита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/>
          </p:cNvSpPr>
          <p:nvPr>
            <p:ph type="body" sz="quarter" idx="13"/>
          </p:nvPr>
        </p:nvSpPr>
        <p:spPr>
          <a:xfrm>
            <a:off x="2387600" y="8953500"/>
            <a:ext cx="19621500" cy="6858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–Иван Арсентьев</a:t>
            </a:r>
          </a:p>
        </p:txBody>
      </p:sp>
      <p:sp>
        <p:nvSpPr>
          <p:cNvPr id="94" name="Shape 94"/>
          <p:cNvSpPr>
            <a:spLocks noGrp="1"/>
          </p:cNvSpPr>
          <p:nvPr>
            <p:ph type="body" sz="quarter" idx="14"/>
          </p:nvPr>
        </p:nvSpPr>
        <p:spPr>
          <a:xfrm>
            <a:off x="2387600" y="6045200"/>
            <a:ext cx="19621500" cy="8890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</a:lvl1pPr>
          </a:lstStyle>
          <a:p>
            <a:r>
              <a:t>«Место ввода цитаты».</a:t>
            </a:r>
          </a:p>
        </p:txBody>
      </p:sp>
      <p:sp>
        <p:nvSpPr>
          <p:cNvPr id="95" name="Shape 9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/>
          </p:cNvSpPr>
          <p:nvPr>
            <p:ph type="pic" idx="13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hape 10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Пуст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Фото — горизонтальн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/>
          </p:cNvSpPr>
          <p:nvPr>
            <p:ph type="pic" idx="13"/>
          </p:nvPr>
        </p:nvSpPr>
        <p:spPr>
          <a:xfrm>
            <a:off x="3125968" y="673100"/>
            <a:ext cx="18135601" cy="8737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Shape 21"/>
          <p:cNvSpPr>
            <a:spLocks noGrp="1"/>
          </p:cNvSpPr>
          <p:nvPr>
            <p:ph type="title"/>
          </p:nvPr>
        </p:nvSpPr>
        <p:spPr>
          <a:xfrm>
            <a:off x="635000" y="9448800"/>
            <a:ext cx="23114000" cy="2006600"/>
          </a:xfrm>
          <a:prstGeom prst="rect">
            <a:avLst/>
          </a:prstGeom>
        </p:spPr>
        <p:txBody>
          <a:bodyPr anchor="b"/>
          <a:lstStyle/>
          <a:p>
            <a:r>
              <a:t>Текст заголовка</a:t>
            </a:r>
          </a:p>
        </p:txBody>
      </p:sp>
      <p:sp>
        <p:nvSpPr>
          <p:cNvPr id="22" name="Shape 22"/>
          <p:cNvSpPr>
            <a:spLocks noGrp="1"/>
          </p:cNvSpPr>
          <p:nvPr>
            <p:ph type="body" sz="quarter" idx="1"/>
          </p:nvPr>
        </p:nvSpPr>
        <p:spPr>
          <a:xfrm>
            <a:off x="635000" y="11518900"/>
            <a:ext cx="23114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228600" algn="ctr">
              <a:spcBef>
                <a:spcPts val="0"/>
              </a:spcBef>
              <a:buSzTx/>
              <a:buNone/>
              <a:defRPr sz="4400"/>
            </a:lvl2pPr>
            <a:lvl3pPr marL="0" indent="457200" algn="ctr">
              <a:spcBef>
                <a:spcPts val="0"/>
              </a:spcBef>
              <a:buSzTx/>
              <a:buNone/>
              <a:defRPr sz="4400"/>
            </a:lvl3pPr>
            <a:lvl4pPr marL="0" indent="685800" algn="ctr">
              <a:spcBef>
                <a:spcPts val="0"/>
              </a:spcBef>
              <a:buSzTx/>
              <a:buNone/>
              <a:defRPr sz="4400"/>
            </a:lvl4pPr>
            <a:lvl5pPr marL="0" indent="914400" algn="ctr">
              <a:spcBef>
                <a:spcPts val="0"/>
              </a:spcBef>
              <a:buSzTx/>
              <a:buNone/>
              <a:defRPr sz="4400"/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23" name="Shape 2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Заголовок — по центр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>
            <a:spLocks noGrp="1"/>
          </p:cNvSpPr>
          <p:nvPr>
            <p:ph type="title"/>
          </p:nvPr>
        </p:nvSpPr>
        <p:spPr>
          <a:xfrm>
            <a:off x="1778000" y="4533900"/>
            <a:ext cx="20828000" cy="4648200"/>
          </a:xfrm>
          <a:prstGeom prst="rect">
            <a:avLst/>
          </a:prstGeom>
        </p:spPr>
        <p:txBody>
          <a:bodyPr/>
          <a:lstStyle/>
          <a:p>
            <a:r>
              <a:t>Текст заголовка</a:t>
            </a:r>
          </a:p>
        </p:txBody>
      </p:sp>
      <p:sp>
        <p:nvSpPr>
          <p:cNvPr id="31" name="Shape 3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Фото — вертикальн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>
            <a:spLocks noGrp="1"/>
          </p:cNvSpPr>
          <p:nvPr>
            <p:ph type="pic" sz="half" idx="13"/>
          </p:nvPr>
        </p:nvSpPr>
        <p:spPr>
          <a:xfrm>
            <a:off x="13165980" y="1104900"/>
            <a:ext cx="9525001" cy="115062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Shape 39"/>
          <p:cNvSpPr>
            <a:spLocks noGrp="1"/>
          </p:cNvSpPr>
          <p:nvPr>
            <p:ph type="title"/>
          </p:nvPr>
        </p:nvSpPr>
        <p:spPr>
          <a:xfrm>
            <a:off x="1651000" y="1104900"/>
            <a:ext cx="10223500" cy="5613400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r>
              <a:t>Текст заголовка</a:t>
            </a:r>
          </a:p>
        </p:txBody>
      </p:sp>
      <p:sp>
        <p:nvSpPr>
          <p:cNvPr id="40" name="Shape 40"/>
          <p:cNvSpPr>
            <a:spLocks noGrp="1"/>
          </p:cNvSpPr>
          <p:nvPr>
            <p:ph type="body" sz="quarter" idx="1"/>
          </p:nvPr>
        </p:nvSpPr>
        <p:spPr>
          <a:xfrm>
            <a:off x="1651000" y="6845300"/>
            <a:ext cx="10223500" cy="5765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228600" algn="ctr">
              <a:spcBef>
                <a:spcPts val="0"/>
              </a:spcBef>
              <a:buSzTx/>
              <a:buNone/>
              <a:defRPr sz="4400"/>
            </a:lvl2pPr>
            <a:lvl3pPr marL="0" indent="457200" algn="ctr">
              <a:spcBef>
                <a:spcPts val="0"/>
              </a:spcBef>
              <a:buSzTx/>
              <a:buNone/>
              <a:defRPr sz="4400"/>
            </a:lvl3pPr>
            <a:lvl4pPr marL="0" indent="685800" algn="ctr">
              <a:spcBef>
                <a:spcPts val="0"/>
              </a:spcBef>
              <a:buSzTx/>
              <a:buNone/>
              <a:defRPr sz="4400"/>
            </a:lvl4pPr>
            <a:lvl5pPr marL="0" indent="914400" algn="ctr">
              <a:spcBef>
                <a:spcPts val="0"/>
              </a:spcBef>
              <a:buSzTx/>
              <a:buNone/>
              <a:defRPr sz="4400"/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41" name="Shape 4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Заголовок — вверх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Текст заголовка</a:t>
            </a:r>
          </a:p>
        </p:txBody>
      </p:sp>
      <p:sp>
        <p:nvSpPr>
          <p:cNvPr id="49" name="Shape 4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Заголовок и пун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Текст заголовка</a:t>
            </a:r>
          </a:p>
        </p:txBody>
      </p:sp>
      <p:sp>
        <p:nvSpPr>
          <p:cNvPr id="57" name="Shape 5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58" name="Shape 5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Заголовок, пункты и 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/>
          </p:cNvSpPr>
          <p:nvPr>
            <p:ph type="pic" sz="half" idx="13"/>
          </p:nvPr>
        </p:nvSpPr>
        <p:spPr>
          <a:xfrm>
            <a:off x="13169900" y="3238500"/>
            <a:ext cx="9525000" cy="9207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Shape 6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Текст заголовка</a:t>
            </a:r>
          </a:p>
        </p:txBody>
      </p:sp>
      <p:sp>
        <p:nvSpPr>
          <p:cNvPr id="67" name="Shape 67"/>
          <p:cNvSpPr>
            <a:spLocks noGrp="1"/>
          </p:cNvSpPr>
          <p:nvPr>
            <p:ph type="body" sz="half" idx="1"/>
          </p:nvPr>
        </p:nvSpPr>
        <p:spPr>
          <a:xfrm>
            <a:off x="1689100" y="3238500"/>
            <a:ext cx="10007600" cy="9207500"/>
          </a:xfrm>
          <a:prstGeom prst="rect">
            <a:avLst/>
          </a:prstGeom>
        </p:spPr>
        <p:txBody>
          <a:bodyPr/>
          <a:lstStyle>
            <a:lvl1pPr marL="558800" indent="-558800">
              <a:spcBef>
                <a:spcPts val="4500"/>
              </a:spcBef>
              <a:defRPr sz="4500"/>
            </a:lvl1pPr>
            <a:lvl2pPr marL="1117600" indent="-558800">
              <a:spcBef>
                <a:spcPts val="4500"/>
              </a:spcBef>
              <a:defRPr sz="4500"/>
            </a:lvl2pPr>
            <a:lvl3pPr marL="1676400" indent="-558800">
              <a:spcBef>
                <a:spcPts val="4500"/>
              </a:spcBef>
              <a:defRPr sz="4500"/>
            </a:lvl3pPr>
            <a:lvl4pPr marL="2235200" indent="-558800">
              <a:spcBef>
                <a:spcPts val="4500"/>
              </a:spcBef>
              <a:defRPr sz="4500"/>
            </a:lvl4pPr>
            <a:lvl5pPr marL="2794000" indent="-558800">
              <a:spcBef>
                <a:spcPts val="4500"/>
              </a:spcBef>
              <a:defRPr sz="4500"/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68" name="Shape 6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Пун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/>
          </p:cNvSpPr>
          <p:nvPr>
            <p:ph type="body" idx="1"/>
          </p:nvPr>
        </p:nvSpPr>
        <p:spPr>
          <a:xfrm>
            <a:off x="1689100" y="1778000"/>
            <a:ext cx="21005800" cy="10147300"/>
          </a:xfrm>
          <a:prstGeom prst="rect">
            <a:avLst/>
          </a:prstGeom>
        </p:spPr>
        <p:txBody>
          <a:bodyPr/>
          <a:lstStyle/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76" name="Shape 7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Фото — 3 шт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/>
          </p:cNvSpPr>
          <p:nvPr>
            <p:ph type="pic" sz="quarter" idx="13"/>
          </p:nvPr>
        </p:nvSpPr>
        <p:spPr>
          <a:xfrm>
            <a:off x="15760700" y="7048500"/>
            <a:ext cx="7404100" cy="5549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Shape 84"/>
          <p:cNvSpPr>
            <a:spLocks noGrp="1"/>
          </p:cNvSpPr>
          <p:nvPr>
            <p:ph type="pic" sz="quarter" idx="14"/>
          </p:nvPr>
        </p:nvSpPr>
        <p:spPr>
          <a:xfrm>
            <a:off x="15760700" y="1130300"/>
            <a:ext cx="7404100" cy="5549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Shape 85"/>
          <p:cNvSpPr>
            <a:spLocks noGrp="1"/>
          </p:cNvSpPr>
          <p:nvPr>
            <p:ph type="pic" idx="15"/>
          </p:nvPr>
        </p:nvSpPr>
        <p:spPr>
          <a:xfrm>
            <a:off x="1206500" y="1130300"/>
            <a:ext cx="14173200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hape 8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1689100" y="952500"/>
            <a:ext cx="21005800" cy="228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Текст заголовка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1689100" y="3238500"/>
            <a:ext cx="21005800" cy="9207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11959031" y="13081000"/>
            <a:ext cx="453238" cy="4699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hf sldNum="0" hdr="0" ftr="0" dt="0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63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127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90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254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317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381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444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508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571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microsoft.com/office/2007/relationships/hdphoto" Target="../media/hdphoto1.wdp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0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3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4" Type="http://schemas.openxmlformats.org/officeDocument/2006/relationships/image" Target="../media/image14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hyperlink" Target="mailto:iivanov@mywork.com" TargetMode="Externa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2y65xOC" TargetMode="External"/><Relationship Id="rId4" Type="http://schemas.openxmlformats.org/officeDocument/2006/relationships/hyperlink" Target="https://bit.ly/2BBUGPp" TargetMode="External"/><Relationship Id="rId1" Type="http://schemas.openxmlformats.org/officeDocument/2006/relationships/slideLayout" Target="../slideLayouts/slideLayout12.xml"/><Relationship Id="rId2" Type="http://schemas.openxmlformats.org/officeDocument/2006/relationships/hyperlink" Target="https://bit.ly/2Nauj4D" TargetMode="Externa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.png"/><Relationship Id="rId3" Type="http://schemas.openxmlformats.org/officeDocument/2006/relationships/hyperlink" Target="http://jupyter-notebook.readthedocs.io/en/latest/public_server.html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7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120" name="Shape 120"/>
          <p:cNvSpPr/>
          <p:nvPr/>
        </p:nvSpPr>
        <p:spPr>
          <a:xfrm>
            <a:off x="2555619" y="5920722"/>
            <a:ext cx="19549605" cy="30141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 algn="l">
              <a:lnSpc>
                <a:spcPct val="110000"/>
              </a:lnSpc>
              <a:defRPr sz="10000" cap="all">
                <a:solidFill>
                  <a:srgbClr val="FDFFFB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ru-RU" sz="6600" cap="all" dirty="0">
                <a:latin typeface="PFBeauSansPro-Regular" panose="02000500000000020004" pitchFamily="50" charset="0"/>
                <a:sym typeface="PFBeauSansPro-Bold"/>
              </a:rPr>
              <a:t>Занятие </a:t>
            </a:r>
            <a:r>
              <a:rPr lang="ru-RU" sz="6600" cap="all" dirty="0" smtClean="0">
                <a:latin typeface="PFBeauSansPro-Regular" panose="02000500000000020004" pitchFamily="50" charset="0"/>
                <a:sym typeface="PFBeauSansPro-Bold"/>
              </a:rPr>
              <a:t>1</a:t>
            </a:r>
            <a:endParaRPr lang="ru-RU" sz="6600" cap="all" dirty="0">
              <a:latin typeface="PFBeauSansPro-Regular" panose="02000500000000020004" pitchFamily="50" charset="0"/>
              <a:sym typeface="PFBeauSansPro-Bold"/>
            </a:endParaRPr>
          </a:p>
          <a:p>
            <a:pPr algn="l">
              <a:lnSpc>
                <a:spcPct val="110000"/>
              </a:lnSpc>
              <a:defRPr sz="10000" cap="all">
                <a:solidFill>
                  <a:srgbClr val="FDFFFB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10000" b="1" cap="all" dirty="0" smtClean="0">
                <a:sym typeface="PFBeauSansPro-Bold"/>
              </a:rPr>
              <a:t>Python </a:t>
            </a:r>
            <a:endParaRPr lang="ru-RU" dirty="0"/>
          </a:p>
        </p:txBody>
      </p:sp>
      <p:pic>
        <p:nvPicPr>
          <p:cNvPr id="8" name="pasted-image.pdf">
            <a:extLst>
              <a:ext uri="{FF2B5EF4-FFF2-40B4-BE49-F238E27FC236}">
                <a16:creationId xmlns="" xmlns:a16="http://schemas.microsoft.com/office/drawing/2014/main" id="{8406B437-B6C7-4DB9-8A6B-6FD3B907A0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614613" y="1493838"/>
            <a:ext cx="3841870" cy="1068006"/>
          </a:xfrm>
          <a:prstGeom prst="rect">
            <a:avLst/>
          </a:prstGeom>
          <a:ln w="12700">
            <a:miter lim="400000"/>
          </a:ln>
        </p:spPr>
      </p:pic>
      <p:pic>
        <p:nvPicPr>
          <p:cNvPr id="10" name="Рисунок 9">
            <a:extLst>
              <a:ext uri="{FF2B5EF4-FFF2-40B4-BE49-F238E27FC236}">
                <a16:creationId xmlns="" xmlns:a16="http://schemas.microsoft.com/office/drawing/2014/main" id="{40F9DF99-4AA5-485E-B66E-A054FEA22B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23347">
            <a:off x="12406934" y="5208323"/>
            <a:ext cx="9898038" cy="383549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/>
          <p:nvPr/>
        </p:nvSpPr>
        <p:spPr>
          <a:xfrm>
            <a:off x="2626855" y="1948424"/>
            <a:ext cx="1255062" cy="0"/>
          </a:xfrm>
          <a:prstGeom prst="line">
            <a:avLst/>
          </a:prstGeom>
          <a:ln w="88900">
            <a:solidFill>
              <a:srgbClr val="A64798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6" name="Shape 197">
            <a:extLst>
              <a:ext uri="{FF2B5EF4-FFF2-40B4-BE49-F238E27FC236}">
                <a16:creationId xmlns="" xmlns:a16="http://schemas.microsoft.com/office/drawing/2014/main" id="{4E33DE57-46D5-4CA5-95B4-9DC0AD3E1789}"/>
              </a:ext>
            </a:extLst>
          </p:cNvPr>
          <p:cNvSpPr/>
          <p:nvPr/>
        </p:nvSpPr>
        <p:spPr>
          <a:xfrm>
            <a:off x="2567861" y="1029383"/>
            <a:ext cx="19370676" cy="649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>
            <a:lvl1pPr algn="l">
              <a:lnSpc>
                <a:spcPct val="130000"/>
              </a:lnSpc>
              <a:defRPr sz="8000" cap="all" spc="0">
                <a:solidFill>
                  <a:srgbClr val="525860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lvl1pPr>
          </a:lstStyle>
          <a:p>
            <a:r>
              <a:rPr lang="en-US" sz="3000" dirty="0" err="1">
                <a:solidFill>
                  <a:schemeClr val="bg1">
                    <a:lumMod val="65000"/>
                  </a:schemeClr>
                </a:solidFill>
                <a:latin typeface="PF BeauSans Pro SemiBold" panose="02000503000000020004" pitchFamily="50" charset="0"/>
              </a:rPr>
              <a:t>Jupyter</a:t>
            </a:r>
            <a:r>
              <a:rPr lang="en-US" sz="3000" dirty="0">
                <a:solidFill>
                  <a:schemeClr val="bg1">
                    <a:lumMod val="65000"/>
                  </a:schemeClr>
                </a:solidFill>
                <a:latin typeface="PF BeauSans Pro SemiBold" panose="02000503000000020004" pitchFamily="50" charset="0"/>
              </a:rPr>
              <a:t> notebook</a:t>
            </a:r>
          </a:p>
        </p:txBody>
      </p:sp>
      <p:sp>
        <p:nvSpPr>
          <p:cNvPr id="8" name="Shape 199">
            <a:extLst>
              <a:ext uri="{FF2B5EF4-FFF2-40B4-BE49-F238E27FC236}">
                <a16:creationId xmlns="" xmlns:a16="http://schemas.microsoft.com/office/drawing/2014/main" id="{2E58D6EA-0AC8-4971-B767-EE3CE89914DC}"/>
              </a:ext>
            </a:extLst>
          </p:cNvPr>
          <p:cNvSpPr/>
          <p:nvPr/>
        </p:nvSpPr>
        <p:spPr>
          <a:xfrm>
            <a:off x="2535203" y="2754943"/>
            <a:ext cx="19734861" cy="70337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 algn="l">
              <a:lnSpc>
                <a:spcPct val="114000"/>
              </a:lnSpc>
              <a:defRPr sz="4000" spc="159">
                <a:solidFill>
                  <a:srgbClr val="525860"/>
                </a:solidFill>
                <a:latin typeface="Proxima Nova Regular"/>
                <a:ea typeface="Proxima Nova Regular"/>
                <a:cs typeface="Proxima Nova Regular"/>
                <a:sym typeface="Proxima Nova Regular"/>
              </a:defRPr>
            </a:pPr>
            <a:r>
              <a:rPr lang="ru-RU" sz="6000" dirty="0">
                <a:latin typeface="Proxima Nova Lt" panose="02000506030000020004" pitchFamily="50" charset="0"/>
              </a:rPr>
              <a:t>Выполнить команду и перейти на следующую строку</a:t>
            </a:r>
          </a:p>
          <a:p>
            <a:pPr algn="l">
              <a:lnSpc>
                <a:spcPct val="114000"/>
              </a:lnSpc>
              <a:spcAft>
                <a:spcPts val="2600"/>
              </a:spcAft>
              <a:defRPr sz="4000" spc="159">
                <a:solidFill>
                  <a:srgbClr val="525860"/>
                </a:solidFill>
                <a:latin typeface="Proxima Nova Regular"/>
                <a:ea typeface="Proxima Nova Regular"/>
                <a:cs typeface="Proxima Nova Regular"/>
                <a:sym typeface="Proxima Nova Regular"/>
              </a:defRPr>
            </a:pPr>
            <a:r>
              <a:rPr lang="en-US" sz="6000" i="1" dirty="0">
                <a:latin typeface="Proxima Nova Lt" panose="02000506030000020004" pitchFamily="50" charset="0"/>
              </a:rPr>
              <a:t>Shift + Enter</a:t>
            </a:r>
            <a:endParaRPr lang="ru-RU" sz="6000" i="1" dirty="0">
              <a:latin typeface="Proxima Nova Lt" panose="02000506030000020004" pitchFamily="50" charset="0"/>
            </a:endParaRPr>
          </a:p>
          <a:p>
            <a:pPr algn="l">
              <a:lnSpc>
                <a:spcPct val="114000"/>
              </a:lnSpc>
              <a:defRPr sz="4000" spc="159">
                <a:solidFill>
                  <a:srgbClr val="525860"/>
                </a:solidFill>
                <a:latin typeface="Proxima Nova Regular"/>
                <a:ea typeface="Proxima Nova Regular"/>
                <a:cs typeface="Proxima Nova Regular"/>
                <a:sym typeface="Proxima Nova Regular"/>
              </a:defRPr>
            </a:pPr>
            <a:r>
              <a:rPr lang="ru-RU" sz="6000" dirty="0">
                <a:latin typeface="Proxima Nova Lt" panose="02000506030000020004" pitchFamily="50" charset="0"/>
              </a:rPr>
              <a:t>Выполнить команду и остаться на строке</a:t>
            </a:r>
          </a:p>
          <a:p>
            <a:pPr algn="l">
              <a:lnSpc>
                <a:spcPct val="114000"/>
              </a:lnSpc>
              <a:spcAft>
                <a:spcPts val="2600"/>
              </a:spcAft>
              <a:defRPr sz="4000" spc="159">
                <a:solidFill>
                  <a:srgbClr val="525860"/>
                </a:solidFill>
                <a:latin typeface="Proxima Nova Regular"/>
                <a:ea typeface="Proxima Nova Regular"/>
                <a:cs typeface="Proxima Nova Regular"/>
                <a:sym typeface="Proxima Nova Regular"/>
              </a:defRPr>
            </a:pPr>
            <a:r>
              <a:rPr lang="en-US" sz="6000" i="1" dirty="0">
                <a:latin typeface="Proxima Nova Lt" panose="02000506030000020004" pitchFamily="50" charset="0"/>
              </a:rPr>
              <a:t>Ctrl + Enter</a:t>
            </a:r>
          </a:p>
          <a:p>
            <a:pPr algn="l">
              <a:lnSpc>
                <a:spcPct val="114000"/>
              </a:lnSpc>
              <a:defRPr sz="4000" spc="159">
                <a:solidFill>
                  <a:srgbClr val="525860"/>
                </a:solidFill>
                <a:latin typeface="Proxima Nova Regular"/>
                <a:ea typeface="Proxima Nova Regular"/>
                <a:cs typeface="Proxima Nova Regular"/>
                <a:sym typeface="Proxima Nova Regular"/>
              </a:defRPr>
            </a:pPr>
            <a:r>
              <a:rPr lang="ru-RU" sz="6000" dirty="0">
                <a:latin typeface="Proxima Nova Lt" panose="02000506030000020004" pitchFamily="50" charset="0"/>
              </a:rPr>
              <a:t>Комментарии и формулы </a:t>
            </a:r>
          </a:p>
          <a:p>
            <a:pPr algn="l">
              <a:lnSpc>
                <a:spcPct val="114000"/>
              </a:lnSpc>
              <a:spcAft>
                <a:spcPts val="1800"/>
              </a:spcAft>
              <a:defRPr sz="4000" spc="159">
                <a:solidFill>
                  <a:srgbClr val="525860"/>
                </a:solidFill>
                <a:latin typeface="Proxima Nova Regular"/>
                <a:ea typeface="Proxima Nova Regular"/>
                <a:cs typeface="Proxima Nova Regular"/>
                <a:sym typeface="Proxima Nova Regular"/>
              </a:defRPr>
            </a:pPr>
            <a:r>
              <a:rPr lang="en-US" sz="6000" i="1" dirty="0">
                <a:latin typeface="Proxima Nova Lt" panose="02000506030000020004" pitchFamily="50" charset="0"/>
              </a:rPr>
              <a:t>Markdown</a:t>
            </a:r>
            <a:endParaRPr lang="ru-RU" sz="6000" i="1" dirty="0">
              <a:latin typeface="Proxima Nova Lt" panose="02000506030000020004" pitchFamily="50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74806" y="7854399"/>
            <a:ext cx="7666459" cy="3956882"/>
          </a:xfrm>
          <a:prstGeom prst="rect">
            <a:avLst/>
          </a:prstGeom>
        </p:spPr>
      </p:pic>
      <p:sp>
        <p:nvSpPr>
          <p:cNvPr id="7" name="Shape 197">
            <a:extLst>
              <a:ext uri="{FF2B5EF4-FFF2-40B4-BE49-F238E27FC236}">
                <a16:creationId xmlns="" xmlns:a16="http://schemas.microsoft.com/office/drawing/2014/main" id="{F47986A5-D65F-461A-819B-EE78D8BA3162}"/>
              </a:ext>
            </a:extLst>
          </p:cNvPr>
          <p:cNvSpPr/>
          <p:nvPr/>
        </p:nvSpPr>
        <p:spPr>
          <a:xfrm>
            <a:off x="2508867" y="2598648"/>
            <a:ext cx="19370676" cy="15611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>
            <a:lvl1pPr algn="l">
              <a:lnSpc>
                <a:spcPct val="130000"/>
              </a:lnSpc>
              <a:defRPr sz="8000" cap="all" spc="0">
                <a:solidFill>
                  <a:srgbClr val="525860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lvl1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41182109"/>
      </p:ext>
    </p:extLst>
  </p:cSld>
  <p:clrMapOvr>
    <a:masterClrMapping/>
  </p:clrMapOvr>
  <p:transition spd="slow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647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120" name="Shape 120"/>
          <p:cNvSpPr/>
          <p:nvPr/>
        </p:nvSpPr>
        <p:spPr>
          <a:xfrm>
            <a:off x="2476191" y="6577030"/>
            <a:ext cx="19549605" cy="2013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 algn="l">
              <a:lnSpc>
                <a:spcPct val="110000"/>
              </a:lnSpc>
              <a:defRPr sz="10000" cap="all">
                <a:solidFill>
                  <a:srgbClr val="FDFFFB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ru-RU" sz="12000" dirty="0"/>
              <a:t>Почему </a:t>
            </a:r>
            <a:r>
              <a:rPr lang="en-US" sz="12000" dirty="0"/>
              <a:t>python</a:t>
            </a:r>
            <a:r>
              <a:rPr lang="ru-RU" sz="12000" dirty="0"/>
              <a:t>?</a:t>
            </a:r>
          </a:p>
        </p:txBody>
      </p:sp>
      <p:sp>
        <p:nvSpPr>
          <p:cNvPr id="4" name="Shape 232">
            <a:extLst>
              <a:ext uri="{FF2B5EF4-FFF2-40B4-BE49-F238E27FC236}">
                <a16:creationId xmlns="" xmlns:a16="http://schemas.microsoft.com/office/drawing/2014/main" id="{F1294AC4-AE43-478C-80C1-5A8B12D765CE}"/>
              </a:ext>
            </a:extLst>
          </p:cNvPr>
          <p:cNvSpPr/>
          <p:nvPr/>
        </p:nvSpPr>
        <p:spPr>
          <a:xfrm>
            <a:off x="2597353" y="3345424"/>
            <a:ext cx="1255062" cy="0"/>
          </a:xfrm>
          <a:prstGeom prst="line">
            <a:avLst/>
          </a:prstGeom>
          <a:ln w="88900">
            <a:solidFill>
              <a:srgbClr val="FDFFFB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012836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/>
          <p:nvPr/>
        </p:nvSpPr>
        <p:spPr>
          <a:xfrm>
            <a:off x="2626855" y="1948424"/>
            <a:ext cx="1255062" cy="0"/>
          </a:xfrm>
          <a:prstGeom prst="line">
            <a:avLst/>
          </a:prstGeom>
          <a:ln w="88900">
            <a:solidFill>
              <a:srgbClr val="A64798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199" name="Shape 199"/>
          <p:cNvSpPr/>
          <p:nvPr/>
        </p:nvSpPr>
        <p:spPr>
          <a:xfrm>
            <a:off x="2567861" y="2217929"/>
            <a:ext cx="18471651" cy="1791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 algn="l">
              <a:lnSpc>
                <a:spcPct val="130000"/>
              </a:lnSpc>
              <a:spcBef>
                <a:spcPts val="3800"/>
              </a:spcBef>
              <a:defRPr sz="4000" spc="159">
                <a:solidFill>
                  <a:srgbClr val="525860"/>
                </a:solidFill>
                <a:latin typeface="Proxima Nova Regular"/>
                <a:ea typeface="Proxima Nova Regular"/>
                <a:cs typeface="Proxima Nova Regular"/>
                <a:sym typeface="Proxima Nova Regular"/>
              </a:defRPr>
            </a:pPr>
            <a:r>
              <a:rPr lang="ru-RU" sz="9000" dirty="0">
                <a:latin typeface="Proxima Nova Lt" panose="02000506030000020004" pitchFamily="50" charset="0"/>
              </a:rPr>
              <a:t>1. Простой синтаксис</a:t>
            </a:r>
          </a:p>
        </p:txBody>
      </p:sp>
      <p:sp>
        <p:nvSpPr>
          <p:cNvPr id="6" name="Shape 197">
            <a:extLst>
              <a:ext uri="{FF2B5EF4-FFF2-40B4-BE49-F238E27FC236}">
                <a16:creationId xmlns="" xmlns:a16="http://schemas.microsoft.com/office/drawing/2014/main" id="{4E33DE57-46D5-4CA5-95B4-9DC0AD3E1789}"/>
              </a:ext>
            </a:extLst>
          </p:cNvPr>
          <p:cNvSpPr/>
          <p:nvPr/>
        </p:nvSpPr>
        <p:spPr>
          <a:xfrm>
            <a:off x="2567861" y="1029383"/>
            <a:ext cx="19370676" cy="649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>
            <a:lvl1pPr algn="l">
              <a:lnSpc>
                <a:spcPct val="130000"/>
              </a:lnSpc>
              <a:defRPr sz="8000" cap="all" spc="0">
                <a:solidFill>
                  <a:srgbClr val="525860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lvl1pPr>
          </a:lstStyle>
          <a:p>
            <a:r>
              <a:rPr lang="en-US" sz="3000" dirty="0">
                <a:solidFill>
                  <a:schemeClr val="bg1">
                    <a:lumMod val="65000"/>
                  </a:schemeClr>
                </a:solidFill>
                <a:latin typeface="PF BeauSans Pro SemiBold" panose="02000503000000020004" pitchFamily="50" charset="0"/>
              </a:rPr>
              <a:t>python</a:t>
            </a:r>
            <a:endParaRPr sz="3000" dirty="0">
              <a:solidFill>
                <a:schemeClr val="bg1">
                  <a:lumMod val="65000"/>
                </a:schemeClr>
              </a:solidFill>
              <a:latin typeface="PF BeauSans Pro SemiBold" panose="02000503000000020004" pitchFamily="50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626855" y="5567519"/>
            <a:ext cx="5514330" cy="8720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5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print(”</a:t>
            </a:r>
            <a:r>
              <a:rPr kumimoji="0" lang="en-US" sz="5000" b="0" i="0" u="none" strike="noStrike" cap="none" spc="0" normalizeH="0" baseline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Hello world”)</a:t>
            </a:r>
            <a:endParaRPr kumimoji="0" lang="ru-RU" sz="5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253378050"/>
      </p:ext>
    </p:extLst>
  </p:cSld>
  <p:clrMapOvr>
    <a:masterClrMapping/>
  </p:clrMapOvr>
  <p:transition spd="slow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/>
          <p:nvPr/>
        </p:nvSpPr>
        <p:spPr>
          <a:xfrm>
            <a:off x="2626855" y="1948424"/>
            <a:ext cx="1255062" cy="0"/>
          </a:xfrm>
          <a:prstGeom prst="line">
            <a:avLst/>
          </a:prstGeom>
          <a:ln w="88900">
            <a:solidFill>
              <a:srgbClr val="A64798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199" name="Shape 199"/>
          <p:cNvSpPr/>
          <p:nvPr/>
        </p:nvSpPr>
        <p:spPr>
          <a:xfrm>
            <a:off x="2567861" y="2217929"/>
            <a:ext cx="18471651" cy="1791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 algn="l">
              <a:lnSpc>
                <a:spcPct val="130000"/>
              </a:lnSpc>
              <a:spcBef>
                <a:spcPts val="3800"/>
              </a:spcBef>
              <a:defRPr sz="4000" spc="159">
                <a:solidFill>
                  <a:srgbClr val="525860"/>
                </a:solidFill>
                <a:latin typeface="Proxima Nova Regular"/>
                <a:ea typeface="Proxima Nova Regular"/>
                <a:cs typeface="Proxima Nova Regular"/>
                <a:sym typeface="Proxima Nova Regular"/>
              </a:defRPr>
            </a:pPr>
            <a:r>
              <a:rPr lang="ru-RU" sz="9000" dirty="0">
                <a:latin typeface="Proxima Nova Lt" panose="02000506030000020004" pitchFamily="50" charset="0"/>
              </a:rPr>
              <a:t>1. Простой синтаксис</a:t>
            </a:r>
          </a:p>
        </p:txBody>
      </p:sp>
      <p:sp>
        <p:nvSpPr>
          <p:cNvPr id="6" name="Shape 197">
            <a:extLst>
              <a:ext uri="{FF2B5EF4-FFF2-40B4-BE49-F238E27FC236}">
                <a16:creationId xmlns="" xmlns:a16="http://schemas.microsoft.com/office/drawing/2014/main" id="{4E33DE57-46D5-4CA5-95B4-9DC0AD3E1789}"/>
              </a:ext>
            </a:extLst>
          </p:cNvPr>
          <p:cNvSpPr/>
          <p:nvPr/>
        </p:nvSpPr>
        <p:spPr>
          <a:xfrm>
            <a:off x="2567861" y="1029383"/>
            <a:ext cx="19370676" cy="649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>
            <a:lvl1pPr algn="l">
              <a:lnSpc>
                <a:spcPct val="130000"/>
              </a:lnSpc>
              <a:defRPr sz="8000" cap="all" spc="0">
                <a:solidFill>
                  <a:srgbClr val="525860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lvl1pPr>
          </a:lstStyle>
          <a:p>
            <a:r>
              <a:rPr lang="en-US" sz="3000" dirty="0">
                <a:solidFill>
                  <a:schemeClr val="bg1">
                    <a:lumMod val="65000"/>
                  </a:schemeClr>
                </a:solidFill>
                <a:latin typeface="PF BeauSans Pro SemiBold" panose="02000503000000020004" pitchFamily="50" charset="0"/>
              </a:rPr>
              <a:t>python</a:t>
            </a:r>
            <a:endParaRPr sz="3000" dirty="0">
              <a:solidFill>
                <a:schemeClr val="bg1">
                  <a:lumMod val="65000"/>
                </a:schemeClr>
              </a:solidFill>
              <a:latin typeface="PF BeauSans Pro SemiBold" panose="02000503000000020004" pitchFamily="50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042802" y="9042335"/>
            <a:ext cx="11809323" cy="39497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algn="l"/>
            <a:r>
              <a:rPr lang="en-US" dirty="0"/>
              <a:t>class </a:t>
            </a:r>
            <a:r>
              <a:rPr lang="en-US" dirty="0" err="1"/>
              <a:t>HelloWorldApp</a:t>
            </a:r>
            <a:r>
              <a:rPr lang="en-US" dirty="0"/>
              <a:t> { </a:t>
            </a:r>
            <a:endParaRPr lang="en-US" dirty="0" smtClean="0"/>
          </a:p>
          <a:p>
            <a:pPr algn="l"/>
            <a:r>
              <a:rPr lang="en-US" dirty="0" smtClean="0"/>
              <a:t>    public </a:t>
            </a:r>
            <a:r>
              <a:rPr lang="en-US" dirty="0"/>
              <a:t>static void main(String[] </a:t>
            </a:r>
            <a:r>
              <a:rPr lang="en-US" dirty="0" err="1"/>
              <a:t>args</a:t>
            </a:r>
            <a:r>
              <a:rPr lang="en-US" dirty="0"/>
              <a:t>) { </a:t>
            </a:r>
            <a:endParaRPr lang="en-US" dirty="0" smtClean="0"/>
          </a:p>
          <a:p>
            <a:pPr algn="l"/>
            <a:r>
              <a:rPr lang="en-US" dirty="0"/>
              <a:t> </a:t>
            </a:r>
            <a:r>
              <a:rPr lang="en-US" dirty="0" smtClean="0"/>
              <a:t>       </a:t>
            </a:r>
            <a:r>
              <a:rPr lang="en-US" dirty="0" err="1" smtClean="0"/>
              <a:t>System.out.println</a:t>
            </a:r>
            <a:r>
              <a:rPr lang="en-US" dirty="0"/>
              <a:t>("Hello World</a:t>
            </a:r>
            <a:r>
              <a:rPr lang="en-US" dirty="0" smtClean="0"/>
              <a:t>!");</a:t>
            </a:r>
          </a:p>
          <a:p>
            <a:pPr algn="l"/>
            <a:r>
              <a:rPr lang="en-US" dirty="0"/>
              <a:t> </a:t>
            </a:r>
            <a:r>
              <a:rPr lang="en-US" dirty="0" smtClean="0"/>
              <a:t>   }</a:t>
            </a:r>
          </a:p>
          <a:p>
            <a:pPr algn="l"/>
            <a:r>
              <a:rPr lang="en-US" dirty="0" smtClean="0"/>
              <a:t> </a:t>
            </a:r>
            <a:r>
              <a:rPr lang="en-US" dirty="0"/>
              <a:t>}</a:t>
            </a:r>
            <a:endParaRPr kumimoji="0" lang="ru-RU" sz="5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626855" y="5567519"/>
            <a:ext cx="5514330" cy="8720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5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print(”</a:t>
            </a:r>
            <a:r>
              <a:rPr kumimoji="0" lang="en-US" sz="5000" b="0" i="0" u="none" strike="noStrike" cap="none" spc="0" normalizeH="0" baseline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Hello world”)</a:t>
            </a:r>
            <a:endParaRPr kumimoji="0" lang="ru-RU" sz="5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204210" y="9806646"/>
            <a:ext cx="2359620" cy="1210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7200" dirty="0" smtClean="0"/>
              <a:t>JAVA</a:t>
            </a:r>
            <a:endParaRPr kumimoji="0" lang="ru-RU" sz="7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8054733"/>
      </p:ext>
    </p:extLst>
  </p:cSld>
  <p:clrMapOvr>
    <a:masterClrMapping/>
  </p:clrMapOvr>
  <p:transition spd="slow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/>
          <p:nvPr/>
        </p:nvSpPr>
        <p:spPr>
          <a:xfrm>
            <a:off x="2626855" y="1948424"/>
            <a:ext cx="1255062" cy="0"/>
          </a:xfrm>
          <a:prstGeom prst="line">
            <a:avLst/>
          </a:prstGeom>
          <a:ln w="88900">
            <a:solidFill>
              <a:srgbClr val="A64798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199" name="Shape 199"/>
          <p:cNvSpPr/>
          <p:nvPr/>
        </p:nvSpPr>
        <p:spPr>
          <a:xfrm>
            <a:off x="2567861" y="2217929"/>
            <a:ext cx="18471651" cy="1791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 algn="l">
              <a:lnSpc>
                <a:spcPct val="130000"/>
              </a:lnSpc>
              <a:spcBef>
                <a:spcPts val="3800"/>
              </a:spcBef>
              <a:defRPr sz="4000" spc="159">
                <a:solidFill>
                  <a:srgbClr val="525860"/>
                </a:solidFill>
                <a:latin typeface="Proxima Nova Regular"/>
                <a:ea typeface="Proxima Nova Regular"/>
                <a:cs typeface="Proxima Nova Regular"/>
                <a:sym typeface="Proxima Nova Regular"/>
              </a:defRPr>
            </a:pPr>
            <a:r>
              <a:rPr lang="ru-RU" sz="9000" dirty="0">
                <a:latin typeface="Proxima Nova Lt" panose="02000506030000020004" pitchFamily="50" charset="0"/>
              </a:rPr>
              <a:t>1. Простой синтаксис</a:t>
            </a:r>
          </a:p>
        </p:txBody>
      </p:sp>
      <p:sp>
        <p:nvSpPr>
          <p:cNvPr id="6" name="Shape 197">
            <a:extLst>
              <a:ext uri="{FF2B5EF4-FFF2-40B4-BE49-F238E27FC236}">
                <a16:creationId xmlns="" xmlns:a16="http://schemas.microsoft.com/office/drawing/2014/main" id="{4E33DE57-46D5-4CA5-95B4-9DC0AD3E1789}"/>
              </a:ext>
            </a:extLst>
          </p:cNvPr>
          <p:cNvSpPr/>
          <p:nvPr/>
        </p:nvSpPr>
        <p:spPr>
          <a:xfrm>
            <a:off x="2567861" y="1029383"/>
            <a:ext cx="19370676" cy="649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>
            <a:lvl1pPr algn="l">
              <a:lnSpc>
                <a:spcPct val="130000"/>
              </a:lnSpc>
              <a:defRPr sz="8000" cap="all" spc="0">
                <a:solidFill>
                  <a:srgbClr val="525860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lvl1pPr>
          </a:lstStyle>
          <a:p>
            <a:r>
              <a:rPr lang="en-US" sz="3000" dirty="0">
                <a:solidFill>
                  <a:schemeClr val="bg1">
                    <a:lumMod val="65000"/>
                  </a:schemeClr>
                </a:solidFill>
                <a:latin typeface="PF BeauSans Pro SemiBold" panose="02000503000000020004" pitchFamily="50" charset="0"/>
              </a:rPr>
              <a:t>python</a:t>
            </a:r>
            <a:endParaRPr sz="3000" dirty="0">
              <a:solidFill>
                <a:schemeClr val="bg1">
                  <a:lumMod val="65000"/>
                </a:schemeClr>
              </a:solidFill>
              <a:latin typeface="PF BeauSans Pro SemiBold" panose="02000503000000020004" pitchFamily="50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0037691" y="7172943"/>
            <a:ext cx="7255191" cy="625812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algn="l"/>
            <a:r>
              <a:rPr lang="en-US" dirty="0"/>
              <a:t>#include &lt;</a:t>
            </a:r>
            <a:r>
              <a:rPr lang="en-US" dirty="0" err="1"/>
              <a:t>stdio.h</a:t>
            </a:r>
            <a:r>
              <a:rPr lang="en-US" dirty="0"/>
              <a:t>&gt; </a:t>
            </a:r>
            <a:endParaRPr lang="en-US" dirty="0" smtClean="0"/>
          </a:p>
          <a:p>
            <a:pPr algn="l"/>
            <a:r>
              <a:rPr lang="en-US" dirty="0" smtClean="0"/>
              <a:t>#</a:t>
            </a:r>
            <a:r>
              <a:rPr lang="en-US" dirty="0"/>
              <a:t>include &lt;</a:t>
            </a:r>
            <a:r>
              <a:rPr lang="en-US" dirty="0" err="1"/>
              <a:t>stdlib.h</a:t>
            </a:r>
            <a:r>
              <a:rPr lang="en-US" dirty="0"/>
              <a:t>&gt; </a:t>
            </a:r>
            <a:endParaRPr lang="en-US" dirty="0" smtClean="0"/>
          </a:p>
          <a:p>
            <a:pPr algn="l"/>
            <a:endParaRPr lang="en-US" dirty="0"/>
          </a:p>
          <a:p>
            <a:pPr algn="l"/>
            <a:r>
              <a:rPr lang="en-US" dirty="0" err="1"/>
              <a:t>int</a:t>
            </a:r>
            <a:r>
              <a:rPr lang="en-US" dirty="0"/>
              <a:t> main(void) </a:t>
            </a:r>
            <a:endParaRPr lang="en-US" dirty="0" smtClean="0"/>
          </a:p>
          <a:p>
            <a:pPr algn="l"/>
            <a:r>
              <a:rPr lang="en-US" dirty="0" smtClean="0"/>
              <a:t>{ </a:t>
            </a:r>
          </a:p>
          <a:p>
            <a:pPr algn="l"/>
            <a:r>
              <a:rPr lang="en-US" dirty="0"/>
              <a:t> </a:t>
            </a:r>
            <a:r>
              <a:rPr lang="en-US" dirty="0" smtClean="0"/>
              <a:t> </a:t>
            </a:r>
            <a:r>
              <a:rPr lang="en-US" dirty="0" err="1" smtClean="0"/>
              <a:t>printf</a:t>
            </a:r>
            <a:r>
              <a:rPr lang="en-US" dirty="0"/>
              <a:t>("Hello, world\n"); </a:t>
            </a:r>
            <a:endParaRPr lang="en-US" dirty="0" smtClean="0"/>
          </a:p>
          <a:p>
            <a:pPr algn="l"/>
            <a:r>
              <a:rPr lang="en-US" dirty="0"/>
              <a:t> </a:t>
            </a:r>
            <a:r>
              <a:rPr lang="en-US" dirty="0" smtClean="0"/>
              <a:t> return </a:t>
            </a:r>
            <a:r>
              <a:rPr lang="en-US" dirty="0"/>
              <a:t>EXIT_SUCCESS; </a:t>
            </a:r>
            <a:endParaRPr lang="en-US" dirty="0" smtClean="0"/>
          </a:p>
          <a:p>
            <a:pPr algn="l"/>
            <a:r>
              <a:rPr lang="en-US" dirty="0" smtClean="0"/>
              <a:t>}</a:t>
            </a:r>
            <a:endParaRPr kumimoji="0" lang="ru-RU" sz="5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626855" y="5567519"/>
            <a:ext cx="5514330" cy="8720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5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print(”</a:t>
            </a:r>
            <a:r>
              <a:rPr kumimoji="0" lang="en-US" sz="5000" b="0" i="0" u="none" strike="noStrike" cap="none" spc="0" normalizeH="0" baseline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Hello world”)</a:t>
            </a:r>
            <a:endParaRPr kumimoji="0" lang="ru-RU" sz="5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488400" y="10157442"/>
            <a:ext cx="769441" cy="1210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72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C</a:t>
            </a:r>
            <a:endParaRPr kumimoji="0" lang="ru-RU" sz="7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506672194"/>
      </p:ext>
    </p:extLst>
  </p:cSld>
  <p:clrMapOvr>
    <a:masterClrMapping/>
  </p:clrMapOvr>
  <p:transition spd="slow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/>
          <p:nvPr/>
        </p:nvSpPr>
        <p:spPr>
          <a:xfrm>
            <a:off x="2626855" y="1948424"/>
            <a:ext cx="1255062" cy="0"/>
          </a:xfrm>
          <a:prstGeom prst="line">
            <a:avLst/>
          </a:prstGeom>
          <a:ln w="88900">
            <a:solidFill>
              <a:srgbClr val="A64798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199" name="Shape 199"/>
          <p:cNvSpPr/>
          <p:nvPr/>
        </p:nvSpPr>
        <p:spPr>
          <a:xfrm>
            <a:off x="2567861" y="2217929"/>
            <a:ext cx="18471651" cy="1791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 algn="l">
              <a:lnSpc>
                <a:spcPct val="130000"/>
              </a:lnSpc>
              <a:spcBef>
                <a:spcPts val="3800"/>
              </a:spcBef>
              <a:defRPr sz="4000" spc="159">
                <a:solidFill>
                  <a:srgbClr val="525860"/>
                </a:solidFill>
                <a:latin typeface="Proxima Nova Regular"/>
                <a:ea typeface="Proxima Nova Regular"/>
                <a:cs typeface="Proxima Nova Regular"/>
                <a:sym typeface="Proxima Nova Regular"/>
              </a:defRPr>
            </a:pPr>
            <a:r>
              <a:rPr lang="ru-RU" sz="9000" dirty="0">
                <a:latin typeface="Proxima Nova Lt" panose="02000506030000020004" pitchFamily="50" charset="0"/>
              </a:rPr>
              <a:t>1. Простой синтаксис</a:t>
            </a:r>
          </a:p>
        </p:txBody>
      </p:sp>
      <p:sp>
        <p:nvSpPr>
          <p:cNvPr id="6" name="Shape 197">
            <a:extLst>
              <a:ext uri="{FF2B5EF4-FFF2-40B4-BE49-F238E27FC236}">
                <a16:creationId xmlns="" xmlns:a16="http://schemas.microsoft.com/office/drawing/2014/main" id="{4E33DE57-46D5-4CA5-95B4-9DC0AD3E1789}"/>
              </a:ext>
            </a:extLst>
          </p:cNvPr>
          <p:cNvSpPr/>
          <p:nvPr/>
        </p:nvSpPr>
        <p:spPr>
          <a:xfrm>
            <a:off x="2567861" y="1029383"/>
            <a:ext cx="19370676" cy="649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>
            <a:lvl1pPr algn="l">
              <a:lnSpc>
                <a:spcPct val="130000"/>
              </a:lnSpc>
              <a:defRPr sz="8000" cap="all" spc="0">
                <a:solidFill>
                  <a:srgbClr val="525860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lvl1pPr>
          </a:lstStyle>
          <a:p>
            <a:r>
              <a:rPr lang="en-US" sz="3000" dirty="0">
                <a:solidFill>
                  <a:schemeClr val="bg1">
                    <a:lumMod val="65000"/>
                  </a:schemeClr>
                </a:solidFill>
                <a:latin typeface="PF BeauSans Pro SemiBold" panose="02000503000000020004" pitchFamily="50" charset="0"/>
              </a:rPr>
              <a:t>python</a:t>
            </a:r>
            <a:endParaRPr sz="3000" dirty="0">
              <a:solidFill>
                <a:schemeClr val="bg1">
                  <a:lumMod val="65000"/>
                </a:schemeClr>
              </a:solidFill>
              <a:latin typeface="PF BeauSans Pro SemiBold" panose="02000503000000020004" pitchFamily="50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856553" y="5388788"/>
            <a:ext cx="16371469" cy="779700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algn="l"/>
            <a:r>
              <a:rPr lang="mr-IN" dirty="0" smtClean="0"/>
              <a:t>&gt;+++++++++[&lt;++++++++&gt;-]&lt;.&gt;+++++++[&lt;++++&gt;-]</a:t>
            </a:r>
            <a:endParaRPr lang="en-US" dirty="0" smtClean="0"/>
          </a:p>
          <a:p>
            <a:pPr algn="l"/>
            <a:r>
              <a:rPr lang="mr-IN" dirty="0" smtClean="0"/>
              <a:t>&lt;+.+++++++..+++. [-]&gt;++++++++[&lt;++++&gt;-]</a:t>
            </a:r>
            <a:endParaRPr lang="en-US" dirty="0" smtClean="0"/>
          </a:p>
          <a:p>
            <a:pPr algn="l"/>
            <a:r>
              <a:rPr lang="mr-IN" dirty="0" smtClean="0"/>
              <a:t>&lt;.&gt;+++++++++++[&lt;+++++&gt;-]</a:t>
            </a:r>
            <a:endParaRPr lang="en-US" dirty="0" smtClean="0"/>
          </a:p>
          <a:p>
            <a:pPr algn="l"/>
            <a:r>
              <a:rPr lang="mr-IN" dirty="0" smtClean="0"/>
              <a:t>&lt;. &gt;++++++++[&lt;+++&gt;-]&lt;.+++.------.--------.[-]&gt;</a:t>
            </a:r>
            <a:endParaRPr lang="en-US" dirty="0" smtClean="0"/>
          </a:p>
          <a:p>
            <a:pPr algn="l"/>
            <a:r>
              <a:rPr lang="mr-IN" dirty="0" smtClean="0"/>
              <a:t>++++++++[&lt;++++&gt;-]&lt;+. [-]++++++++++.&gt;</a:t>
            </a:r>
            <a:endParaRPr lang="en-US" dirty="0" smtClean="0"/>
          </a:p>
          <a:p>
            <a:pPr algn="l"/>
            <a:r>
              <a:rPr lang="mr-IN" dirty="0" smtClean="0"/>
              <a:t>+++++++++[&lt;++++++++&gt;-]&lt;.&gt;+++++++[&lt;++++&gt;-]</a:t>
            </a:r>
            <a:endParaRPr lang="en-US" dirty="0" smtClean="0"/>
          </a:p>
          <a:p>
            <a:pPr algn="l"/>
            <a:r>
              <a:rPr lang="mr-IN" dirty="0" smtClean="0"/>
              <a:t>&lt;+.+++++++..+++. [-]&gt;++++++++[&lt;++++&gt;-]</a:t>
            </a:r>
            <a:endParaRPr lang="en-US" dirty="0" smtClean="0"/>
          </a:p>
          <a:p>
            <a:pPr algn="l"/>
            <a:r>
              <a:rPr lang="mr-IN" dirty="0" smtClean="0"/>
              <a:t>&lt;.#&gt;+++++++++++[&lt;+++++&gt;-]&lt;. &gt;++++++++</a:t>
            </a:r>
            <a:endParaRPr lang="en-US" dirty="0" smtClean="0"/>
          </a:p>
          <a:p>
            <a:pPr algn="l"/>
            <a:r>
              <a:rPr lang="mr-IN" dirty="0" smtClean="0"/>
              <a:t>[&lt;+++&gt;-]&lt;.+++.------.--------.[-]&gt;++++++++[&lt;++++&gt;-]</a:t>
            </a:r>
            <a:endParaRPr lang="en-US" dirty="0" smtClean="0"/>
          </a:p>
          <a:p>
            <a:pPr algn="l"/>
            <a:r>
              <a:rPr lang="mr-IN" dirty="0" smtClean="0"/>
              <a:t>&lt;+. </a:t>
            </a:r>
            <a:r>
              <a:rPr lang="mr-IN" dirty="0"/>
              <a:t>[-]++++++++++.</a:t>
            </a:r>
            <a:endParaRPr kumimoji="0" lang="ru-RU" sz="5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881369" y="8681997"/>
            <a:ext cx="4001096" cy="1210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7200" b="0" i="0" u="none" strike="noStrike" cap="none" spc="0" normalizeH="0" baseline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Brainfuck</a:t>
            </a:r>
            <a:endParaRPr kumimoji="0" lang="ru-RU" sz="7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328303922"/>
      </p:ext>
    </p:extLst>
  </p:cSld>
  <p:clrMapOvr>
    <a:masterClrMapping/>
  </p:clrMapOvr>
  <p:transition spd="slow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/>
          <p:nvPr/>
        </p:nvSpPr>
        <p:spPr>
          <a:xfrm>
            <a:off x="2626855" y="1948424"/>
            <a:ext cx="1255062" cy="0"/>
          </a:xfrm>
          <a:prstGeom prst="line">
            <a:avLst/>
          </a:prstGeom>
          <a:ln w="88900">
            <a:solidFill>
              <a:srgbClr val="A64798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199" name="Shape 199"/>
          <p:cNvSpPr/>
          <p:nvPr/>
        </p:nvSpPr>
        <p:spPr>
          <a:xfrm>
            <a:off x="2538364" y="3544154"/>
            <a:ext cx="18471651" cy="1791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 algn="l">
              <a:lnSpc>
                <a:spcPct val="130000"/>
              </a:lnSpc>
              <a:spcBef>
                <a:spcPts val="3800"/>
              </a:spcBef>
              <a:defRPr sz="4000" spc="159">
                <a:solidFill>
                  <a:srgbClr val="525860"/>
                </a:solidFill>
                <a:latin typeface="Proxima Nova Regular"/>
                <a:ea typeface="Proxima Nova Regular"/>
                <a:cs typeface="Proxima Nova Regular"/>
                <a:sym typeface="Proxima Nova Regular"/>
              </a:defRPr>
            </a:pPr>
            <a:r>
              <a:rPr lang="ru-RU" sz="9000" dirty="0">
                <a:latin typeface="Proxima Nova Lt" panose="02000506030000020004" pitchFamily="50" charset="0"/>
              </a:rPr>
              <a:t>2. Динамическая типизация </a:t>
            </a:r>
          </a:p>
        </p:txBody>
      </p:sp>
      <p:sp>
        <p:nvSpPr>
          <p:cNvPr id="6" name="Shape 197">
            <a:extLst>
              <a:ext uri="{FF2B5EF4-FFF2-40B4-BE49-F238E27FC236}">
                <a16:creationId xmlns="" xmlns:a16="http://schemas.microsoft.com/office/drawing/2014/main" id="{4E33DE57-46D5-4CA5-95B4-9DC0AD3E1789}"/>
              </a:ext>
            </a:extLst>
          </p:cNvPr>
          <p:cNvSpPr/>
          <p:nvPr/>
        </p:nvSpPr>
        <p:spPr>
          <a:xfrm>
            <a:off x="2567861" y="1029383"/>
            <a:ext cx="19370676" cy="649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>
            <a:lvl1pPr algn="l">
              <a:lnSpc>
                <a:spcPct val="130000"/>
              </a:lnSpc>
              <a:defRPr sz="8000" cap="all" spc="0">
                <a:solidFill>
                  <a:srgbClr val="525860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lvl1pPr>
          </a:lstStyle>
          <a:p>
            <a:r>
              <a:rPr lang="en-US" sz="3000" dirty="0">
                <a:solidFill>
                  <a:schemeClr val="bg1">
                    <a:lumMod val="65000"/>
                  </a:schemeClr>
                </a:solidFill>
                <a:latin typeface="PF BeauSans Pro SemiBold" panose="02000503000000020004" pitchFamily="50" charset="0"/>
              </a:rPr>
              <a:t>python</a:t>
            </a:r>
            <a:endParaRPr sz="3000" dirty="0">
              <a:solidFill>
                <a:schemeClr val="bg1">
                  <a:lumMod val="65000"/>
                </a:schemeClr>
              </a:solidFill>
              <a:latin typeface="PF BeauSans Pro SemiBold" panose="02000503000000020004" pitchFamily="50" charset="0"/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="" xmlns:a16="http://schemas.microsoft.com/office/drawing/2014/main" id="{E7A671B0-C34A-4BDA-A438-B7F1F157CE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6855" y="5658602"/>
            <a:ext cx="13625868" cy="5265348"/>
          </a:xfrm>
          <a:prstGeom prst="rect">
            <a:avLst/>
          </a:prstGeom>
          <a:ln w="76200">
            <a:solidFill>
              <a:srgbClr val="A64798"/>
            </a:solidFill>
          </a:ln>
        </p:spPr>
      </p:pic>
    </p:spTree>
    <p:extLst>
      <p:ext uri="{BB962C8B-B14F-4D97-AF65-F5344CB8AC3E}">
        <p14:creationId xmlns:p14="http://schemas.microsoft.com/office/powerpoint/2010/main" val="2616488492"/>
      </p:ext>
    </p:extLst>
  </p:cSld>
  <p:clrMapOvr>
    <a:masterClrMapping/>
  </p:clrMapOvr>
  <p:transition spd="slow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/>
          <p:nvPr/>
        </p:nvSpPr>
        <p:spPr>
          <a:xfrm>
            <a:off x="2626855" y="1948424"/>
            <a:ext cx="1255062" cy="0"/>
          </a:xfrm>
          <a:prstGeom prst="line">
            <a:avLst/>
          </a:prstGeom>
          <a:ln w="88900">
            <a:solidFill>
              <a:srgbClr val="A64798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199" name="Shape 199"/>
          <p:cNvSpPr/>
          <p:nvPr/>
        </p:nvSpPr>
        <p:spPr>
          <a:xfrm>
            <a:off x="2538364" y="4242187"/>
            <a:ext cx="18471651" cy="6455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 algn="l">
              <a:spcAft>
                <a:spcPts val="2400"/>
              </a:spcAft>
              <a:defRPr sz="4000" spc="159">
                <a:solidFill>
                  <a:srgbClr val="525860"/>
                </a:solidFill>
                <a:latin typeface="Proxima Nova Regular"/>
                <a:ea typeface="Proxima Nova Regular"/>
                <a:cs typeface="Proxima Nova Regular"/>
                <a:sym typeface="Proxima Nova Regular"/>
              </a:defRPr>
            </a:pPr>
            <a:r>
              <a:rPr lang="ru-RU" sz="9000" dirty="0">
                <a:latin typeface="Proxima Nova Lt" panose="02000506030000020004" pitchFamily="50" charset="0"/>
              </a:rPr>
              <a:t>3. Много готовых библиотек для работы с данными</a:t>
            </a:r>
            <a:r>
              <a:rPr lang="en-US" sz="9000" dirty="0">
                <a:latin typeface="Proxima Nova Lt" panose="02000506030000020004" pitchFamily="50" charset="0"/>
              </a:rPr>
              <a:t>.</a:t>
            </a:r>
            <a:endParaRPr lang="ru-RU" sz="9000" dirty="0">
              <a:latin typeface="Proxima Nova Lt" panose="02000506030000020004" pitchFamily="50" charset="0"/>
            </a:endParaRPr>
          </a:p>
          <a:p>
            <a:pPr algn="l">
              <a:lnSpc>
                <a:spcPct val="130000"/>
              </a:lnSpc>
              <a:defRPr sz="4000" spc="159">
                <a:solidFill>
                  <a:srgbClr val="525860"/>
                </a:solidFill>
                <a:latin typeface="Proxima Nova Regular"/>
                <a:ea typeface="Proxima Nova Regular"/>
                <a:cs typeface="Proxima Nova Regular"/>
                <a:sym typeface="Proxima Nova Regular"/>
              </a:defRPr>
            </a:pPr>
            <a:r>
              <a:rPr lang="en-US" sz="5200" dirty="0">
                <a:latin typeface="Proxima Nova Lt" panose="02000506030000020004" pitchFamily="50" charset="0"/>
              </a:rPr>
              <a:t>− </a:t>
            </a:r>
            <a:r>
              <a:rPr lang="ru-RU" sz="5200" dirty="0">
                <a:latin typeface="Proxima Nova Lt" panose="02000506030000020004" pitchFamily="50" charset="0"/>
              </a:rPr>
              <a:t>все системы пишут API и коннекторы;</a:t>
            </a:r>
          </a:p>
          <a:p>
            <a:pPr algn="l">
              <a:lnSpc>
                <a:spcPct val="130000"/>
              </a:lnSpc>
              <a:defRPr sz="4000" spc="159">
                <a:solidFill>
                  <a:srgbClr val="525860"/>
                </a:solidFill>
                <a:latin typeface="Proxima Nova Regular"/>
                <a:ea typeface="Proxima Nova Regular"/>
                <a:cs typeface="Proxima Nova Regular"/>
                <a:sym typeface="Proxima Nova Regular"/>
              </a:defRPr>
            </a:pPr>
            <a:r>
              <a:rPr lang="en-US" sz="5200" dirty="0">
                <a:latin typeface="Proxima Nova Lt" panose="02000506030000020004" pitchFamily="50" charset="0"/>
              </a:rPr>
              <a:t>− </a:t>
            </a:r>
            <a:r>
              <a:rPr lang="ru-RU" sz="5200" dirty="0">
                <a:latin typeface="Proxima Nova Lt" panose="02000506030000020004" pitchFamily="50" charset="0"/>
              </a:rPr>
              <a:t>базы данных (</a:t>
            </a:r>
            <a:r>
              <a:rPr lang="ru-RU" sz="5200" dirty="0" err="1">
                <a:latin typeface="Proxima Nova Lt" panose="02000506030000020004" pitchFamily="50" charset="0"/>
              </a:rPr>
              <a:t>pymysql</a:t>
            </a:r>
            <a:r>
              <a:rPr lang="ru-RU" sz="5200" dirty="0">
                <a:latin typeface="Proxima Nova Lt" panose="02000506030000020004" pitchFamily="50" charset="0"/>
              </a:rPr>
              <a:t>, </a:t>
            </a:r>
            <a:r>
              <a:rPr lang="ru-RU" sz="5200" dirty="0" err="1">
                <a:latin typeface="Proxima Nova Lt" panose="02000506030000020004" pitchFamily="50" charset="0"/>
              </a:rPr>
              <a:t>pymongo</a:t>
            </a:r>
            <a:r>
              <a:rPr lang="ru-RU" sz="5200" dirty="0">
                <a:latin typeface="Proxima Nova Lt" panose="02000506030000020004" pitchFamily="50" charset="0"/>
              </a:rPr>
              <a:t>), инструменты работы с большими данными (</a:t>
            </a:r>
            <a:r>
              <a:rPr lang="ru-RU" sz="5200" dirty="0" err="1">
                <a:latin typeface="Proxima Nova Lt" panose="02000506030000020004" pitchFamily="50" charset="0"/>
              </a:rPr>
              <a:t>pyspark</a:t>
            </a:r>
            <a:r>
              <a:rPr lang="ru-RU" sz="5200" dirty="0">
                <a:latin typeface="Proxima Nova Lt" panose="02000506030000020004" pitchFamily="50" charset="0"/>
              </a:rPr>
              <a:t>, </a:t>
            </a:r>
            <a:r>
              <a:rPr lang="ru-RU" sz="5200" dirty="0" err="1">
                <a:latin typeface="Proxima Nova Lt" panose="02000506030000020004" pitchFamily="50" charset="0"/>
              </a:rPr>
              <a:t>Logs</a:t>
            </a:r>
            <a:r>
              <a:rPr lang="ru-RU" sz="5200" dirty="0">
                <a:latin typeface="Proxima Nova Lt" panose="02000506030000020004" pitchFamily="50" charset="0"/>
              </a:rPr>
              <a:t> API </a:t>
            </a:r>
            <a:r>
              <a:rPr lang="en-US" sz="5200" dirty="0">
                <a:latin typeface="Proxima Nova Lt" panose="02000506030000020004" pitchFamily="50" charset="0"/>
              </a:rPr>
              <a:t>«</a:t>
            </a:r>
            <a:r>
              <a:rPr lang="ru-RU" sz="5200" dirty="0" err="1">
                <a:latin typeface="Proxima Nova Lt" panose="02000506030000020004" pitchFamily="50" charset="0"/>
              </a:rPr>
              <a:t>Яндекс.Метрики</a:t>
            </a:r>
            <a:r>
              <a:rPr lang="en-US" sz="5200" dirty="0">
                <a:latin typeface="Proxima Nova Lt" panose="02000506030000020004" pitchFamily="50" charset="0"/>
              </a:rPr>
              <a:t>»</a:t>
            </a:r>
            <a:r>
              <a:rPr lang="ru-RU" sz="5200" dirty="0">
                <a:latin typeface="Proxima Nova Lt" panose="02000506030000020004" pitchFamily="50" charset="0"/>
              </a:rPr>
              <a:t>).</a:t>
            </a:r>
          </a:p>
        </p:txBody>
      </p:sp>
      <p:sp>
        <p:nvSpPr>
          <p:cNvPr id="6" name="Shape 197">
            <a:extLst>
              <a:ext uri="{FF2B5EF4-FFF2-40B4-BE49-F238E27FC236}">
                <a16:creationId xmlns="" xmlns:a16="http://schemas.microsoft.com/office/drawing/2014/main" id="{4E33DE57-46D5-4CA5-95B4-9DC0AD3E1789}"/>
              </a:ext>
            </a:extLst>
          </p:cNvPr>
          <p:cNvSpPr/>
          <p:nvPr/>
        </p:nvSpPr>
        <p:spPr>
          <a:xfrm>
            <a:off x="2567861" y="1029383"/>
            <a:ext cx="19370676" cy="649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>
            <a:lvl1pPr algn="l">
              <a:lnSpc>
                <a:spcPct val="130000"/>
              </a:lnSpc>
              <a:defRPr sz="8000" cap="all" spc="0">
                <a:solidFill>
                  <a:srgbClr val="525860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lvl1pPr>
          </a:lstStyle>
          <a:p>
            <a:r>
              <a:rPr lang="en-US" sz="3000" dirty="0">
                <a:solidFill>
                  <a:schemeClr val="bg1">
                    <a:lumMod val="65000"/>
                  </a:schemeClr>
                </a:solidFill>
                <a:latin typeface="PF BeauSans Pro SemiBold" panose="02000503000000020004" pitchFamily="50" charset="0"/>
              </a:rPr>
              <a:t>python</a:t>
            </a:r>
            <a:endParaRPr sz="3000" dirty="0">
              <a:solidFill>
                <a:schemeClr val="bg1">
                  <a:lumMod val="65000"/>
                </a:schemeClr>
              </a:solidFill>
              <a:latin typeface="PF BeauSans Pro SemiBold" panose="0200050300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9640768"/>
      </p:ext>
    </p:extLst>
  </p:cSld>
  <p:clrMapOvr>
    <a:masterClrMapping/>
  </p:clrMapOvr>
  <p:transition spd="slow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/>
          <p:nvPr/>
        </p:nvSpPr>
        <p:spPr>
          <a:xfrm>
            <a:off x="2626855" y="1948424"/>
            <a:ext cx="1255062" cy="0"/>
          </a:xfrm>
          <a:prstGeom prst="line">
            <a:avLst/>
          </a:prstGeom>
          <a:ln w="88900">
            <a:solidFill>
              <a:srgbClr val="A64798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199" name="Shape 199"/>
          <p:cNvSpPr/>
          <p:nvPr/>
        </p:nvSpPr>
        <p:spPr>
          <a:xfrm>
            <a:off x="2585116" y="6049755"/>
            <a:ext cx="18471651" cy="28725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 algn="l">
              <a:defRPr sz="4000" spc="159">
                <a:solidFill>
                  <a:srgbClr val="525860"/>
                </a:solidFill>
                <a:latin typeface="Proxima Nova Regular"/>
                <a:ea typeface="Proxima Nova Regular"/>
                <a:cs typeface="Proxima Nova Regular"/>
                <a:sym typeface="Proxima Nova Regular"/>
              </a:defRPr>
            </a:pPr>
            <a:r>
              <a:rPr lang="ru-RU" sz="9000" dirty="0">
                <a:latin typeface="Proxima Nova Lt" panose="02000506030000020004" pitchFamily="50" charset="0"/>
              </a:rPr>
              <a:t>4. Большое </a:t>
            </a:r>
          </a:p>
          <a:p>
            <a:pPr algn="l">
              <a:defRPr sz="4000" spc="159">
                <a:solidFill>
                  <a:srgbClr val="525860"/>
                </a:solidFill>
                <a:latin typeface="Proxima Nova Regular"/>
                <a:ea typeface="Proxima Nova Regular"/>
                <a:cs typeface="Proxima Nova Regular"/>
                <a:sym typeface="Proxima Nova Regular"/>
              </a:defRPr>
            </a:pPr>
            <a:r>
              <a:rPr lang="ru-RU" sz="9000" dirty="0">
                <a:latin typeface="Proxima Nova Lt" panose="02000506030000020004" pitchFamily="50" charset="0"/>
              </a:rPr>
              <a:t>сообщество</a:t>
            </a:r>
          </a:p>
        </p:txBody>
      </p:sp>
      <p:sp>
        <p:nvSpPr>
          <p:cNvPr id="6" name="Shape 197">
            <a:extLst>
              <a:ext uri="{FF2B5EF4-FFF2-40B4-BE49-F238E27FC236}">
                <a16:creationId xmlns="" xmlns:a16="http://schemas.microsoft.com/office/drawing/2014/main" id="{4E33DE57-46D5-4CA5-95B4-9DC0AD3E1789}"/>
              </a:ext>
            </a:extLst>
          </p:cNvPr>
          <p:cNvSpPr/>
          <p:nvPr/>
        </p:nvSpPr>
        <p:spPr>
          <a:xfrm>
            <a:off x="2567861" y="1029383"/>
            <a:ext cx="19370676" cy="649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>
            <a:lvl1pPr algn="l">
              <a:lnSpc>
                <a:spcPct val="130000"/>
              </a:lnSpc>
              <a:defRPr sz="8000" cap="all" spc="0">
                <a:solidFill>
                  <a:srgbClr val="525860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lvl1pPr>
          </a:lstStyle>
          <a:p>
            <a:r>
              <a:rPr lang="en-US" sz="3000" dirty="0">
                <a:solidFill>
                  <a:schemeClr val="bg1">
                    <a:lumMod val="65000"/>
                  </a:schemeClr>
                </a:solidFill>
                <a:latin typeface="PF BeauSans Pro SemiBold" panose="02000503000000020004" pitchFamily="50" charset="0"/>
              </a:rPr>
              <a:t>python</a:t>
            </a:r>
            <a:endParaRPr sz="3000" dirty="0">
              <a:solidFill>
                <a:schemeClr val="bg1">
                  <a:lumMod val="65000"/>
                </a:schemeClr>
              </a:solidFill>
              <a:latin typeface="PF BeauSans Pro SemiBold" panose="02000503000000020004" pitchFamily="50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E6F523FA-CF9B-42E2-BE50-DFA384D3582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0970" y="235974"/>
            <a:ext cx="10019186" cy="13153393"/>
          </a:xfrm>
          <a:prstGeom prst="rect">
            <a:avLst/>
          </a:prstGeom>
          <a:ln w="76200">
            <a:solidFill>
              <a:srgbClr val="A64798"/>
            </a:solidFill>
          </a:ln>
        </p:spPr>
      </p:pic>
    </p:spTree>
    <p:extLst>
      <p:ext uri="{BB962C8B-B14F-4D97-AF65-F5344CB8AC3E}">
        <p14:creationId xmlns:p14="http://schemas.microsoft.com/office/powerpoint/2010/main" val="1039963207"/>
      </p:ext>
    </p:extLst>
  </p:cSld>
  <p:clrMapOvr>
    <a:masterClrMapping/>
  </p:clrMapOvr>
  <p:transition spd="slow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/>
          <p:nvPr/>
        </p:nvSpPr>
        <p:spPr>
          <a:xfrm>
            <a:off x="2626855" y="1948424"/>
            <a:ext cx="1255062" cy="0"/>
          </a:xfrm>
          <a:prstGeom prst="line">
            <a:avLst/>
          </a:prstGeom>
          <a:ln w="88900">
            <a:solidFill>
              <a:srgbClr val="A64798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199" name="Shape 199"/>
          <p:cNvSpPr/>
          <p:nvPr/>
        </p:nvSpPr>
        <p:spPr>
          <a:xfrm>
            <a:off x="2538364" y="7232809"/>
            <a:ext cx="20247495" cy="19030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 algn="l">
              <a:lnSpc>
                <a:spcPct val="130000"/>
              </a:lnSpc>
              <a:spcBef>
                <a:spcPts val="3800"/>
              </a:spcBef>
              <a:defRPr sz="4000" spc="159">
                <a:solidFill>
                  <a:srgbClr val="525860"/>
                </a:solidFill>
                <a:latin typeface="Proxima Nova Regular"/>
                <a:ea typeface="Proxima Nova Regular"/>
                <a:cs typeface="Proxima Nova Regular"/>
                <a:sym typeface="Proxima Nova Regular"/>
              </a:defRPr>
            </a:pPr>
            <a:r>
              <a:rPr lang="ru-RU" sz="9000" dirty="0">
                <a:latin typeface="Proxima Nova Lt" panose="02000506030000020004" pitchFamily="50" charset="0"/>
              </a:rPr>
              <a:t>5. По умолчанию стоит в </a:t>
            </a:r>
            <a:r>
              <a:rPr lang="ru-RU" sz="9000" dirty="0" err="1" smtClean="0">
                <a:latin typeface="Proxima Nova Lt" panose="02000506030000020004" pitchFamily="50" charset="0"/>
              </a:rPr>
              <a:t>Linux</a:t>
            </a:r>
            <a:r>
              <a:rPr lang="en-US" sz="9000" dirty="0" smtClean="0">
                <a:latin typeface="Proxima Nova Lt" panose="02000506030000020004" pitchFamily="50" charset="0"/>
              </a:rPr>
              <a:t> </a:t>
            </a:r>
            <a:r>
              <a:rPr lang="ru-RU" sz="9000" dirty="0" smtClean="0">
                <a:latin typeface="Proxima Nova Lt" panose="02000506030000020004" pitchFamily="50" charset="0"/>
              </a:rPr>
              <a:t>и </a:t>
            </a:r>
            <a:r>
              <a:rPr lang="en-US" sz="9000" dirty="0" smtClean="0">
                <a:latin typeface="Proxima Nova Lt" panose="02000506030000020004" pitchFamily="50" charset="0"/>
              </a:rPr>
              <a:t>Mac</a:t>
            </a:r>
            <a:endParaRPr lang="ru-RU" sz="9000" dirty="0">
              <a:latin typeface="Proxima Nova Lt" panose="02000506030000020004" pitchFamily="50" charset="0"/>
            </a:endParaRPr>
          </a:p>
        </p:txBody>
      </p:sp>
      <p:sp>
        <p:nvSpPr>
          <p:cNvPr id="6" name="Shape 197">
            <a:extLst>
              <a:ext uri="{FF2B5EF4-FFF2-40B4-BE49-F238E27FC236}">
                <a16:creationId xmlns="" xmlns:a16="http://schemas.microsoft.com/office/drawing/2014/main" id="{4E33DE57-46D5-4CA5-95B4-9DC0AD3E1789}"/>
              </a:ext>
            </a:extLst>
          </p:cNvPr>
          <p:cNvSpPr/>
          <p:nvPr/>
        </p:nvSpPr>
        <p:spPr>
          <a:xfrm>
            <a:off x="2567861" y="1029383"/>
            <a:ext cx="19370676" cy="649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>
            <a:lvl1pPr algn="l">
              <a:lnSpc>
                <a:spcPct val="130000"/>
              </a:lnSpc>
              <a:defRPr sz="8000" cap="all" spc="0">
                <a:solidFill>
                  <a:srgbClr val="525860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lvl1pPr>
          </a:lstStyle>
          <a:p>
            <a:r>
              <a:rPr lang="en-US" sz="3000" dirty="0">
                <a:solidFill>
                  <a:schemeClr val="bg1">
                    <a:lumMod val="65000"/>
                  </a:schemeClr>
                </a:solidFill>
                <a:latin typeface="PF BeauSans Pro SemiBold" panose="02000503000000020004" pitchFamily="50" charset="0"/>
              </a:rPr>
              <a:t>python</a:t>
            </a:r>
            <a:endParaRPr sz="3000" dirty="0">
              <a:solidFill>
                <a:schemeClr val="bg1">
                  <a:lumMod val="65000"/>
                </a:schemeClr>
              </a:solidFill>
              <a:latin typeface="PF BeauSans Pro SemiBold" panose="0200050300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8211369"/>
      </p:ext>
    </p:extLst>
  </p:cSld>
  <p:clrMapOvr>
    <a:masterClrMapping/>
  </p:clrMapOvr>
  <p:transition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/>
          <p:nvPr/>
        </p:nvSpPr>
        <p:spPr>
          <a:xfrm>
            <a:off x="2516642" y="3028008"/>
            <a:ext cx="7344959" cy="25648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lnSpc>
                <a:spcPct val="140000"/>
              </a:lnSpc>
              <a:defRPr sz="8600" cap="all" spc="0">
                <a:solidFill>
                  <a:srgbClr val="525860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ru-RU" sz="8000" dirty="0"/>
              <a:t>Константин </a:t>
            </a:r>
          </a:p>
          <a:p>
            <a:pPr algn="l">
              <a:lnSpc>
                <a:spcPct val="100000"/>
              </a:lnSpc>
            </a:pPr>
            <a:r>
              <a:rPr lang="ru-RU" sz="8000" dirty="0" err="1"/>
              <a:t>башевой</a:t>
            </a:r>
            <a:endParaRPr sz="8000" dirty="0"/>
          </a:p>
        </p:txBody>
      </p:sp>
      <p:sp>
        <p:nvSpPr>
          <p:cNvPr id="127" name="Shape 127"/>
          <p:cNvSpPr/>
          <p:nvPr/>
        </p:nvSpPr>
        <p:spPr>
          <a:xfrm>
            <a:off x="2588137" y="5435614"/>
            <a:ext cx="2336281" cy="11565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lnSpc>
                <a:spcPct val="140000"/>
              </a:lnSpc>
              <a:defRPr sz="3900" spc="78">
                <a:solidFill>
                  <a:srgbClr val="525860"/>
                </a:solidFill>
                <a:latin typeface="Proxima Nova Regular"/>
                <a:ea typeface="Proxima Nova Regular"/>
                <a:cs typeface="Proxima Nova Regular"/>
                <a:sym typeface="Proxima Nova Regular"/>
              </a:defRPr>
            </a:lvl1pPr>
          </a:lstStyle>
          <a:p>
            <a:r>
              <a:rPr lang="ru-RU" sz="5500" smtClean="0">
                <a:latin typeface="Proxima Nova Lt" panose="02000506030000020004" pitchFamily="50" charset="0"/>
              </a:rPr>
              <a:t>Яндекс</a:t>
            </a:r>
            <a:endParaRPr sz="5500" dirty="0">
              <a:latin typeface="Proxima Nova Lt" panose="02000506030000020004" pitchFamily="50" charset="0"/>
            </a:endParaRPr>
          </a:p>
        </p:txBody>
      </p:sp>
      <p:sp>
        <p:nvSpPr>
          <p:cNvPr id="130" name="Shape 130"/>
          <p:cNvSpPr/>
          <p:nvPr/>
        </p:nvSpPr>
        <p:spPr>
          <a:xfrm>
            <a:off x="2516642" y="8062918"/>
            <a:ext cx="6769466" cy="19492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>
            <a:lvl1pPr>
              <a:lnSpc>
                <a:spcPct val="140000"/>
              </a:lnSpc>
              <a:defRPr sz="2800" spc="196">
                <a:solidFill>
                  <a:srgbClr val="525860"/>
                </a:solidFill>
                <a:latin typeface="Proxima Nova Regular"/>
                <a:ea typeface="Proxima Nova Regular"/>
                <a:cs typeface="Proxima Nova Regular"/>
                <a:sym typeface="Proxima Nova Regular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6000" b="1" dirty="0" err="1">
                <a:latin typeface="PFBeauSansPro-Bold" panose="02000800000000020004" pitchFamily="50" charset="0"/>
              </a:rPr>
              <a:t>Habr</a:t>
            </a:r>
            <a:endParaRPr lang="ru-RU" sz="6000" b="1" dirty="0">
              <a:latin typeface="PFBeauSansPro-Bold" panose="02000800000000020004" pitchFamily="50" charset="0"/>
            </a:endParaRPr>
          </a:p>
          <a:p>
            <a:pPr algn="l">
              <a:lnSpc>
                <a:spcPct val="100000"/>
              </a:lnSpc>
            </a:pPr>
            <a:r>
              <a:rPr lang="en-US" sz="6000" dirty="0">
                <a:latin typeface="Proxima Nova Lt" panose="02000506030000020004" pitchFamily="50" charset="0"/>
              </a:rPr>
              <a:t>@</a:t>
            </a:r>
            <a:r>
              <a:rPr lang="en-US" sz="6000" dirty="0" err="1">
                <a:latin typeface="Proxima Nova Lt" panose="02000506030000020004" pitchFamily="50" charset="0"/>
              </a:rPr>
              <a:t>kpi_maker</a:t>
            </a:r>
            <a:endParaRPr lang="en-US" sz="6000" dirty="0">
              <a:latin typeface="Proxima Nova Lt" panose="02000506030000020004" pitchFamily="50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="" xmlns:a16="http://schemas.microsoft.com/office/drawing/2014/main" id="{3C2DF062-568A-45DB-8759-DE262E5815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0"/>
            <a:ext cx="13716000" cy="13716000"/>
          </a:xfrm>
          <a:prstGeom prst="rect">
            <a:avLst/>
          </a:prstGeom>
        </p:spPr>
      </p:pic>
      <p:sp>
        <p:nvSpPr>
          <p:cNvPr id="15" name="Shape 198">
            <a:extLst>
              <a:ext uri="{FF2B5EF4-FFF2-40B4-BE49-F238E27FC236}">
                <a16:creationId xmlns="" xmlns:a16="http://schemas.microsoft.com/office/drawing/2014/main" id="{60043467-796A-4791-97F5-E31377E47DB3}"/>
              </a:ext>
            </a:extLst>
          </p:cNvPr>
          <p:cNvSpPr/>
          <p:nvPr/>
        </p:nvSpPr>
        <p:spPr>
          <a:xfrm>
            <a:off x="2588137" y="1937312"/>
            <a:ext cx="1255062" cy="0"/>
          </a:xfrm>
          <a:prstGeom prst="line">
            <a:avLst/>
          </a:prstGeom>
          <a:ln w="88900">
            <a:solidFill>
              <a:srgbClr val="A64798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</p:spTree>
  </p:cSld>
  <p:clrMapOvr>
    <a:masterClrMapping/>
  </p:clrMapOvr>
  <p:transition spd="slow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647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120" name="Shape 120"/>
          <p:cNvSpPr/>
          <p:nvPr/>
        </p:nvSpPr>
        <p:spPr>
          <a:xfrm>
            <a:off x="2496625" y="5544643"/>
            <a:ext cx="19549605" cy="68736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 algn="l">
              <a:lnSpc>
                <a:spcPct val="110000"/>
              </a:lnSpc>
              <a:defRPr sz="10000" cap="all">
                <a:solidFill>
                  <a:srgbClr val="FDFFFB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ru-RU" sz="12000" dirty="0" smtClean="0"/>
              <a:t>Общие рекомендации</a:t>
            </a:r>
            <a:r>
              <a:rPr lang="en-US" sz="12000" dirty="0" smtClean="0"/>
              <a:t>*</a:t>
            </a:r>
            <a:endParaRPr lang="ru-RU" sz="12000" dirty="0" smtClean="0"/>
          </a:p>
          <a:p>
            <a:pPr algn="l">
              <a:lnSpc>
                <a:spcPct val="110000"/>
              </a:lnSpc>
              <a:defRPr sz="10000" cap="all">
                <a:solidFill>
                  <a:srgbClr val="FDFFFB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endParaRPr lang="ru-RU" sz="2800" dirty="0" smtClean="0"/>
          </a:p>
          <a:p>
            <a:pPr algn="l">
              <a:lnSpc>
                <a:spcPct val="110000"/>
              </a:lnSpc>
              <a:defRPr sz="10000" cap="all">
                <a:solidFill>
                  <a:srgbClr val="FDFFFB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endParaRPr lang="ru-RU" sz="2800" dirty="0"/>
          </a:p>
          <a:p>
            <a:pPr algn="l">
              <a:lnSpc>
                <a:spcPct val="110000"/>
              </a:lnSpc>
              <a:defRPr sz="10000" cap="all">
                <a:solidFill>
                  <a:srgbClr val="FDFFFB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endParaRPr lang="ru-RU" sz="2800" dirty="0" smtClean="0"/>
          </a:p>
          <a:p>
            <a:pPr algn="l">
              <a:lnSpc>
                <a:spcPct val="110000"/>
              </a:lnSpc>
              <a:defRPr sz="10000" cap="all">
                <a:solidFill>
                  <a:srgbClr val="FDFFFB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endParaRPr lang="ru-RU" sz="2800" dirty="0"/>
          </a:p>
          <a:p>
            <a:pPr algn="l">
              <a:lnSpc>
                <a:spcPct val="110000"/>
              </a:lnSpc>
              <a:defRPr sz="10000" cap="all">
                <a:solidFill>
                  <a:srgbClr val="FDFFFB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endParaRPr lang="ru-RU" sz="2800" dirty="0" smtClean="0"/>
          </a:p>
          <a:p>
            <a:pPr algn="l">
              <a:lnSpc>
                <a:spcPct val="110000"/>
              </a:lnSpc>
              <a:defRPr sz="10000" cap="all">
                <a:solidFill>
                  <a:srgbClr val="FDFFFB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endParaRPr lang="ru-RU" sz="2800" dirty="0"/>
          </a:p>
          <a:p>
            <a:pPr algn="l">
              <a:lnSpc>
                <a:spcPct val="110000"/>
              </a:lnSpc>
              <a:defRPr sz="10000" cap="all">
                <a:solidFill>
                  <a:srgbClr val="FDFFFB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endParaRPr lang="ru-RU" sz="2800" dirty="0" smtClean="0"/>
          </a:p>
          <a:p>
            <a:pPr algn="l">
              <a:lnSpc>
                <a:spcPct val="110000"/>
              </a:lnSpc>
              <a:defRPr sz="10000" cap="all">
                <a:solidFill>
                  <a:srgbClr val="FDFFFB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endParaRPr lang="en-US" sz="2800" dirty="0" smtClean="0"/>
          </a:p>
          <a:p>
            <a:pPr algn="l">
              <a:lnSpc>
                <a:spcPct val="110000"/>
              </a:lnSpc>
              <a:defRPr sz="10000" cap="all">
                <a:solidFill>
                  <a:srgbClr val="FDFFFB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endParaRPr lang="en-US" sz="2800" dirty="0"/>
          </a:p>
          <a:p>
            <a:pPr algn="l">
              <a:lnSpc>
                <a:spcPct val="110000"/>
              </a:lnSpc>
              <a:defRPr sz="10000" cap="all">
                <a:solidFill>
                  <a:srgbClr val="FDFFFB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800" dirty="0" smtClean="0"/>
              <a:t>* - </a:t>
            </a:r>
            <a:r>
              <a:rPr lang="ru-RU" sz="2800" dirty="0" smtClean="0"/>
              <a:t>Это Намек как оформлять домашние задания</a:t>
            </a:r>
            <a:endParaRPr lang="ru-RU" sz="2800" dirty="0"/>
          </a:p>
        </p:txBody>
      </p:sp>
      <p:sp>
        <p:nvSpPr>
          <p:cNvPr id="4" name="Shape 232">
            <a:extLst>
              <a:ext uri="{FF2B5EF4-FFF2-40B4-BE49-F238E27FC236}">
                <a16:creationId xmlns="" xmlns:a16="http://schemas.microsoft.com/office/drawing/2014/main" id="{F1294AC4-AE43-478C-80C1-5A8B12D765CE}"/>
              </a:ext>
            </a:extLst>
          </p:cNvPr>
          <p:cNvSpPr/>
          <p:nvPr/>
        </p:nvSpPr>
        <p:spPr>
          <a:xfrm>
            <a:off x="2597353" y="3345424"/>
            <a:ext cx="1255062" cy="0"/>
          </a:xfrm>
          <a:prstGeom prst="line">
            <a:avLst/>
          </a:prstGeom>
          <a:ln w="88900">
            <a:solidFill>
              <a:srgbClr val="FDFFFB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34384280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/>
          <p:nvPr/>
        </p:nvSpPr>
        <p:spPr>
          <a:xfrm>
            <a:off x="2555619" y="2840101"/>
            <a:ext cx="19370676" cy="15611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>
            <a:lvl1pPr algn="l">
              <a:lnSpc>
                <a:spcPct val="130000"/>
              </a:lnSpc>
              <a:defRPr sz="8000" cap="all" spc="0">
                <a:solidFill>
                  <a:srgbClr val="525860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lvl1pPr>
          </a:lstStyle>
          <a:p>
            <a:endParaRPr dirty="0"/>
          </a:p>
        </p:txBody>
      </p:sp>
      <p:sp>
        <p:nvSpPr>
          <p:cNvPr id="198" name="Shape 198"/>
          <p:cNvSpPr/>
          <p:nvPr/>
        </p:nvSpPr>
        <p:spPr>
          <a:xfrm>
            <a:off x="2626855" y="1948424"/>
            <a:ext cx="1255062" cy="0"/>
          </a:xfrm>
          <a:prstGeom prst="line">
            <a:avLst/>
          </a:prstGeom>
          <a:ln w="88900">
            <a:solidFill>
              <a:srgbClr val="A64798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199" name="Shape 199"/>
          <p:cNvSpPr/>
          <p:nvPr/>
        </p:nvSpPr>
        <p:spPr>
          <a:xfrm>
            <a:off x="2577931" y="2722113"/>
            <a:ext cx="19652432" cy="58272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 algn="l">
              <a:lnSpc>
                <a:spcPct val="114000"/>
              </a:lnSpc>
              <a:spcAft>
                <a:spcPts val="1200"/>
              </a:spcAft>
              <a:defRPr sz="4000" spc="159">
                <a:solidFill>
                  <a:srgbClr val="525860"/>
                </a:solidFill>
                <a:latin typeface="Proxima Nova Regular"/>
                <a:ea typeface="Proxima Nova Regular"/>
                <a:cs typeface="Proxima Nova Regular"/>
                <a:sym typeface="Proxima Nova Regular"/>
              </a:defRPr>
            </a:pPr>
            <a:r>
              <a:rPr lang="ru-RU" sz="6000" dirty="0">
                <a:latin typeface="Proxima Nova Lt" panose="02000506030000020004" pitchFamily="50" charset="0"/>
              </a:rPr>
              <a:t>− давайте переменным интуитивно понятные названия</a:t>
            </a:r>
            <a:r>
              <a:rPr lang="en-US" sz="6000" dirty="0" smtClean="0">
                <a:latin typeface="Proxima Nova Lt" panose="02000506030000020004" pitchFamily="50" charset="0"/>
              </a:rPr>
              <a:t>;</a:t>
            </a:r>
          </a:p>
          <a:p>
            <a:pPr algn="l">
              <a:lnSpc>
                <a:spcPct val="114000"/>
              </a:lnSpc>
              <a:spcAft>
                <a:spcPts val="1200"/>
              </a:spcAft>
              <a:defRPr sz="4000" spc="159">
                <a:solidFill>
                  <a:srgbClr val="525860"/>
                </a:solidFill>
                <a:latin typeface="Proxima Nova Regular"/>
                <a:ea typeface="Proxima Nova Regular"/>
                <a:cs typeface="Proxima Nova Regular"/>
                <a:sym typeface="Proxima Nova Regular"/>
              </a:defRPr>
            </a:pPr>
            <a:r>
              <a:rPr lang="ru-RU" sz="6000" dirty="0" smtClean="0">
                <a:latin typeface="Proxima Nova Lt" panose="02000506030000020004" pitchFamily="50" charset="0"/>
              </a:rPr>
              <a:t>−</a:t>
            </a:r>
            <a:r>
              <a:rPr lang="en-US" sz="6000" dirty="0" smtClean="0">
                <a:latin typeface="Proxima Nova Lt" panose="02000506030000020004" pitchFamily="50" charset="0"/>
              </a:rPr>
              <a:t> </a:t>
            </a:r>
            <a:r>
              <a:rPr lang="ru-RU" sz="6000" dirty="0" smtClean="0">
                <a:latin typeface="Proxima Nova Lt" panose="02000506030000020004" pitchFamily="50" charset="0"/>
              </a:rPr>
              <a:t>пишите комментарии хотя бы иногда;</a:t>
            </a:r>
            <a:endParaRPr lang="ru-RU" sz="6000" dirty="0">
              <a:latin typeface="Proxima Nova Lt" panose="02000506030000020004" pitchFamily="50" charset="0"/>
            </a:endParaRPr>
          </a:p>
          <a:p>
            <a:pPr algn="l">
              <a:lnSpc>
                <a:spcPct val="114000"/>
              </a:lnSpc>
              <a:spcAft>
                <a:spcPts val="1200"/>
              </a:spcAft>
              <a:defRPr sz="4000" spc="159">
                <a:solidFill>
                  <a:srgbClr val="525860"/>
                </a:solidFill>
                <a:latin typeface="Proxima Nova Regular"/>
                <a:ea typeface="Proxima Nova Regular"/>
                <a:cs typeface="Proxima Nova Regular"/>
                <a:sym typeface="Proxima Nova Regular"/>
              </a:defRPr>
            </a:pPr>
            <a:r>
              <a:rPr lang="ru-RU" sz="6000" dirty="0">
                <a:latin typeface="Proxima Nova Lt" panose="02000506030000020004" pitchFamily="50" charset="0"/>
              </a:rPr>
              <a:t>− разбивайте код на отдельные функции или классы</a:t>
            </a:r>
            <a:r>
              <a:rPr lang="en-US" sz="6000" dirty="0">
                <a:latin typeface="Proxima Nova Lt" panose="02000506030000020004" pitchFamily="50" charset="0"/>
              </a:rPr>
              <a:t>;</a:t>
            </a:r>
            <a:endParaRPr lang="ru-RU" sz="6000" dirty="0">
              <a:latin typeface="Proxima Nova Lt" panose="02000506030000020004" pitchFamily="50" charset="0"/>
            </a:endParaRPr>
          </a:p>
          <a:p>
            <a:pPr algn="l">
              <a:lnSpc>
                <a:spcPct val="114000"/>
              </a:lnSpc>
              <a:spcAft>
                <a:spcPts val="1200"/>
              </a:spcAft>
              <a:defRPr sz="4000" spc="159">
                <a:solidFill>
                  <a:srgbClr val="525860"/>
                </a:solidFill>
                <a:latin typeface="Proxima Nova Regular"/>
                <a:ea typeface="Proxima Nova Regular"/>
                <a:cs typeface="Proxima Nova Regular"/>
                <a:sym typeface="Proxima Nova Regular"/>
              </a:defRPr>
            </a:pPr>
            <a:r>
              <a:rPr lang="ru-RU" sz="6000" dirty="0">
                <a:latin typeface="Proxima Nova Lt" panose="02000506030000020004" pitchFamily="50" charset="0"/>
              </a:rPr>
              <a:t>− каждая функция должна содержать описание и (желательно) пример ее вызова</a:t>
            </a:r>
            <a:r>
              <a:rPr lang="en-US" sz="6000" dirty="0">
                <a:latin typeface="Proxima Nova Lt" panose="02000506030000020004" pitchFamily="50" charset="0"/>
              </a:rPr>
              <a:t>;</a:t>
            </a:r>
            <a:endParaRPr lang="ru-RU" sz="6000" dirty="0">
              <a:latin typeface="Proxima Nova Lt" panose="02000506030000020004" pitchFamily="50" charset="0"/>
            </a:endParaRPr>
          </a:p>
        </p:txBody>
      </p:sp>
      <p:sp>
        <p:nvSpPr>
          <p:cNvPr id="6" name="Shape 197">
            <a:extLst>
              <a:ext uri="{FF2B5EF4-FFF2-40B4-BE49-F238E27FC236}">
                <a16:creationId xmlns="" xmlns:a16="http://schemas.microsoft.com/office/drawing/2014/main" id="{4E33DE57-46D5-4CA5-95B4-9DC0AD3E1789}"/>
              </a:ext>
            </a:extLst>
          </p:cNvPr>
          <p:cNvSpPr/>
          <p:nvPr/>
        </p:nvSpPr>
        <p:spPr>
          <a:xfrm>
            <a:off x="2567861" y="1029383"/>
            <a:ext cx="19370676" cy="7027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>
            <a:lvl1pPr algn="l">
              <a:lnSpc>
                <a:spcPct val="130000"/>
              </a:lnSpc>
              <a:defRPr sz="8000" cap="all" spc="0">
                <a:solidFill>
                  <a:srgbClr val="525860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lvl1pPr>
          </a:lstStyle>
          <a:p>
            <a:r>
              <a:rPr lang="ru-RU" sz="3000" dirty="0" smtClean="0">
                <a:solidFill>
                  <a:schemeClr val="bg1">
                    <a:lumMod val="65000"/>
                  </a:schemeClr>
                </a:solidFill>
                <a:latin typeface="PF BeauSans Pro SemiBold" panose="02000503000000020004" pitchFamily="50" charset="0"/>
              </a:rPr>
              <a:t>Общие </a:t>
            </a:r>
            <a:r>
              <a:rPr lang="ru-RU" sz="3000" dirty="0">
                <a:solidFill>
                  <a:schemeClr val="bg1">
                    <a:lumMod val="65000"/>
                  </a:schemeClr>
                </a:solidFill>
                <a:latin typeface="PF BeauSans Pro SemiBold" panose="02000503000000020004" pitchFamily="50" charset="0"/>
              </a:rPr>
              <a:t>рекомендации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0376" y="9446833"/>
            <a:ext cx="10131256" cy="3073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57777"/>
      </p:ext>
    </p:extLst>
  </p:cSld>
  <p:clrMapOvr>
    <a:masterClrMapping/>
  </p:clrMapOvr>
  <p:transition spd="slow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/>
          <p:nvPr/>
        </p:nvSpPr>
        <p:spPr>
          <a:xfrm>
            <a:off x="2555619" y="2840101"/>
            <a:ext cx="19370676" cy="15611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>
            <a:lvl1pPr algn="l">
              <a:lnSpc>
                <a:spcPct val="130000"/>
              </a:lnSpc>
              <a:defRPr sz="8000" cap="all" spc="0">
                <a:solidFill>
                  <a:srgbClr val="525860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lvl1pPr>
          </a:lstStyle>
          <a:p>
            <a:endParaRPr dirty="0"/>
          </a:p>
        </p:txBody>
      </p:sp>
      <p:sp>
        <p:nvSpPr>
          <p:cNvPr id="198" name="Shape 198"/>
          <p:cNvSpPr/>
          <p:nvPr/>
        </p:nvSpPr>
        <p:spPr>
          <a:xfrm>
            <a:off x="2626855" y="1948424"/>
            <a:ext cx="1255062" cy="0"/>
          </a:xfrm>
          <a:prstGeom prst="line">
            <a:avLst/>
          </a:prstGeom>
          <a:ln w="88900">
            <a:solidFill>
              <a:srgbClr val="A64798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6" name="Shape 197">
            <a:extLst>
              <a:ext uri="{FF2B5EF4-FFF2-40B4-BE49-F238E27FC236}">
                <a16:creationId xmlns="" xmlns:a16="http://schemas.microsoft.com/office/drawing/2014/main" id="{4E33DE57-46D5-4CA5-95B4-9DC0AD3E1789}"/>
              </a:ext>
            </a:extLst>
          </p:cNvPr>
          <p:cNvSpPr/>
          <p:nvPr/>
        </p:nvSpPr>
        <p:spPr>
          <a:xfrm>
            <a:off x="2567861" y="1029383"/>
            <a:ext cx="19370676" cy="7027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>
            <a:lvl1pPr algn="l">
              <a:lnSpc>
                <a:spcPct val="130000"/>
              </a:lnSpc>
              <a:defRPr sz="8000" cap="all" spc="0">
                <a:solidFill>
                  <a:srgbClr val="525860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lvl1pPr>
          </a:lstStyle>
          <a:p>
            <a:r>
              <a:rPr lang="ru-RU" sz="3000" dirty="0" smtClean="0">
                <a:solidFill>
                  <a:schemeClr val="bg1">
                    <a:lumMod val="65000"/>
                  </a:schemeClr>
                </a:solidFill>
                <a:latin typeface="PF BeauSans Pro SemiBold" panose="02000503000000020004" pitchFamily="50" charset="0"/>
              </a:rPr>
              <a:t>Общие </a:t>
            </a:r>
            <a:r>
              <a:rPr lang="ru-RU" sz="3000" dirty="0">
                <a:solidFill>
                  <a:schemeClr val="bg1">
                    <a:lumMod val="65000"/>
                  </a:schemeClr>
                </a:solidFill>
                <a:latin typeface="PF BeauSans Pro SemiBold" panose="02000503000000020004" pitchFamily="50" charset="0"/>
              </a:rPr>
              <a:t>рекомендации</a:t>
            </a:r>
          </a:p>
        </p:txBody>
      </p:sp>
      <p:sp>
        <p:nvSpPr>
          <p:cNvPr id="7" name="Shape 197">
            <a:extLst>
              <a:ext uri="{FF2B5EF4-FFF2-40B4-BE49-F238E27FC236}">
                <a16:creationId xmlns="" xmlns:a16="http://schemas.microsoft.com/office/drawing/2014/main" id="{58E77C1D-C990-4834-8C17-E769B8F6C377}"/>
              </a:ext>
            </a:extLst>
          </p:cNvPr>
          <p:cNvSpPr/>
          <p:nvPr/>
        </p:nvSpPr>
        <p:spPr>
          <a:xfrm>
            <a:off x="2538364" y="2619570"/>
            <a:ext cx="19370676" cy="49039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>
            <a:lvl1pPr algn="l">
              <a:lnSpc>
                <a:spcPct val="130000"/>
              </a:lnSpc>
              <a:defRPr sz="8000" cap="all" spc="0">
                <a:solidFill>
                  <a:srgbClr val="525860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lvl1pPr>
          </a:lstStyle>
          <a:p>
            <a:r>
              <a:rPr lang="ru-RU" dirty="0"/>
              <a:t>тот же пример с описанием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4613" y="4621829"/>
            <a:ext cx="15800603" cy="9094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359938"/>
      </p:ext>
    </p:extLst>
  </p:cSld>
  <p:clrMapOvr>
    <a:masterClrMapping/>
  </p:clrMapOvr>
  <p:transition spd="slow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/>
          <p:nvPr/>
        </p:nvSpPr>
        <p:spPr>
          <a:xfrm>
            <a:off x="2508867" y="2830422"/>
            <a:ext cx="14323807" cy="11798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>
            <a:lvl1pPr algn="l">
              <a:lnSpc>
                <a:spcPct val="130000"/>
              </a:lnSpc>
              <a:defRPr sz="8000" cap="all" spc="0">
                <a:solidFill>
                  <a:srgbClr val="525860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lvl1pPr>
          </a:lstStyle>
          <a:p>
            <a:pPr>
              <a:lnSpc>
                <a:spcPct val="100000"/>
              </a:lnSpc>
            </a:pPr>
            <a:r>
              <a:rPr lang="ru-RU" sz="7000" dirty="0"/>
              <a:t>Главная рекомендация</a:t>
            </a:r>
            <a:endParaRPr sz="7000" dirty="0"/>
          </a:p>
        </p:txBody>
      </p:sp>
      <p:sp>
        <p:nvSpPr>
          <p:cNvPr id="198" name="Shape 198"/>
          <p:cNvSpPr/>
          <p:nvPr/>
        </p:nvSpPr>
        <p:spPr>
          <a:xfrm>
            <a:off x="2626855" y="1948424"/>
            <a:ext cx="1255062" cy="0"/>
          </a:xfrm>
          <a:prstGeom prst="line">
            <a:avLst/>
          </a:prstGeom>
          <a:ln w="88900">
            <a:solidFill>
              <a:srgbClr val="A64798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6" name="Shape 197">
            <a:extLst>
              <a:ext uri="{FF2B5EF4-FFF2-40B4-BE49-F238E27FC236}">
                <a16:creationId xmlns="" xmlns:a16="http://schemas.microsoft.com/office/drawing/2014/main" id="{4E33DE57-46D5-4CA5-95B4-9DC0AD3E1789}"/>
              </a:ext>
            </a:extLst>
          </p:cNvPr>
          <p:cNvSpPr/>
          <p:nvPr/>
        </p:nvSpPr>
        <p:spPr>
          <a:xfrm>
            <a:off x="2567861" y="1029383"/>
            <a:ext cx="19370676" cy="6428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>
            <a:lvl1pPr algn="l">
              <a:lnSpc>
                <a:spcPct val="130000"/>
              </a:lnSpc>
              <a:defRPr sz="8000" cap="all" spc="0">
                <a:solidFill>
                  <a:srgbClr val="525860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lvl1pPr>
          </a:lstStyle>
          <a:p>
            <a:r>
              <a:rPr lang="ru-RU" sz="3000" dirty="0" smtClean="0">
                <a:solidFill>
                  <a:schemeClr val="bg1">
                    <a:lumMod val="65000"/>
                  </a:schemeClr>
                </a:solidFill>
                <a:latin typeface="PF BeauSans Pro SemiBold" panose="02000503000000020004" pitchFamily="50" charset="0"/>
              </a:rPr>
              <a:t>Общие </a:t>
            </a:r>
            <a:r>
              <a:rPr lang="ru-RU" sz="3000" dirty="0">
                <a:solidFill>
                  <a:schemeClr val="bg1">
                    <a:lumMod val="65000"/>
                  </a:schemeClr>
                </a:solidFill>
                <a:latin typeface="PF BeauSans Pro SemiBold" panose="02000503000000020004" pitchFamily="50" charset="0"/>
              </a:rPr>
              <a:t>рекомендации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E34E7C57-3C93-4DE1-B46E-029081B1F7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6855" y="4382913"/>
            <a:ext cx="12180526" cy="9144940"/>
          </a:xfrm>
          <a:prstGeom prst="rect">
            <a:avLst/>
          </a:prstGeom>
          <a:ln w="76200">
            <a:solidFill>
              <a:srgbClr val="A64798"/>
            </a:solidFill>
          </a:ln>
        </p:spPr>
      </p:pic>
    </p:spTree>
    <p:extLst>
      <p:ext uri="{BB962C8B-B14F-4D97-AF65-F5344CB8AC3E}">
        <p14:creationId xmlns:p14="http://schemas.microsoft.com/office/powerpoint/2010/main" val="3723852135"/>
      </p:ext>
    </p:extLst>
  </p:cSld>
  <p:clrMapOvr>
    <a:masterClrMapping/>
  </p:clrMapOvr>
  <p:transition spd="slow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/>
          <p:nvPr/>
        </p:nvSpPr>
        <p:spPr>
          <a:xfrm>
            <a:off x="2516642" y="1037104"/>
            <a:ext cx="21349197" cy="15429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>
            <a:lvl1pPr algn="l">
              <a:lnSpc>
                <a:spcPct val="130000"/>
              </a:lnSpc>
              <a:defRPr sz="8000" cap="all" spc="0">
                <a:solidFill>
                  <a:srgbClr val="525860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lvl1pPr>
          </a:lstStyle>
          <a:p>
            <a:r>
              <a:rPr lang="ru-RU" sz="7200" dirty="0"/>
              <a:t>Когда открыл свой старый проект</a:t>
            </a:r>
          </a:p>
        </p:txBody>
      </p:sp>
      <p:pic>
        <p:nvPicPr>
          <p:cNvPr id="7" name="Kogda-otkryil-svoy-staryiy-proekt-1">
            <a:hlinkClick r:id="" action="ppaction://media"/>
            <a:extLst>
              <a:ext uri="{FF2B5EF4-FFF2-40B4-BE49-F238E27FC236}">
                <a16:creationId xmlns="" xmlns:a16="http://schemas.microsoft.com/office/drawing/2014/main" id="{DEBF29FF-0710-422F-B156-F4A2A34292E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638166" y="3145745"/>
            <a:ext cx="11107669" cy="8573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522557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647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120" name="Shape 120"/>
          <p:cNvSpPr/>
          <p:nvPr/>
        </p:nvSpPr>
        <p:spPr>
          <a:xfrm>
            <a:off x="2476191" y="6159624"/>
            <a:ext cx="19549605" cy="37959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 algn="l">
              <a:defRPr sz="10000" cap="all">
                <a:solidFill>
                  <a:srgbClr val="FDFFFB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12000" dirty="0" err="1" smtClean="0"/>
              <a:t>Git</a:t>
            </a:r>
            <a:endParaRPr lang="ru-RU" sz="12000" dirty="0" smtClean="0"/>
          </a:p>
          <a:p>
            <a:pPr algn="l">
              <a:defRPr sz="10000" cap="all">
                <a:solidFill>
                  <a:srgbClr val="FDFFFB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ru-RU" sz="12000" dirty="0" smtClean="0"/>
              <a:t>Полезные команды</a:t>
            </a:r>
            <a:endParaRPr lang="ru-RU" sz="12000" dirty="0"/>
          </a:p>
        </p:txBody>
      </p:sp>
      <p:sp>
        <p:nvSpPr>
          <p:cNvPr id="4" name="Shape 232">
            <a:extLst>
              <a:ext uri="{FF2B5EF4-FFF2-40B4-BE49-F238E27FC236}">
                <a16:creationId xmlns="" xmlns:a16="http://schemas.microsoft.com/office/drawing/2014/main" id="{8263B640-B2CB-4F7F-982D-12461D544038}"/>
              </a:ext>
            </a:extLst>
          </p:cNvPr>
          <p:cNvSpPr/>
          <p:nvPr/>
        </p:nvSpPr>
        <p:spPr>
          <a:xfrm>
            <a:off x="2597353" y="3345424"/>
            <a:ext cx="1255062" cy="0"/>
          </a:xfrm>
          <a:prstGeom prst="line">
            <a:avLst/>
          </a:prstGeom>
          <a:ln w="88900">
            <a:solidFill>
              <a:srgbClr val="FDFFFB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061362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/>
          <p:nvPr/>
        </p:nvSpPr>
        <p:spPr>
          <a:xfrm>
            <a:off x="2555619" y="2840101"/>
            <a:ext cx="19370676" cy="15611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>
            <a:lvl1pPr algn="l">
              <a:lnSpc>
                <a:spcPct val="130000"/>
              </a:lnSpc>
              <a:defRPr sz="8000" cap="all" spc="0">
                <a:solidFill>
                  <a:srgbClr val="525860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lvl1pPr>
          </a:lstStyle>
          <a:p>
            <a:endParaRPr dirty="0"/>
          </a:p>
        </p:txBody>
      </p:sp>
      <p:sp>
        <p:nvSpPr>
          <p:cNvPr id="198" name="Shape 198"/>
          <p:cNvSpPr/>
          <p:nvPr/>
        </p:nvSpPr>
        <p:spPr>
          <a:xfrm>
            <a:off x="2626855" y="1948424"/>
            <a:ext cx="1255062" cy="0"/>
          </a:xfrm>
          <a:prstGeom prst="line">
            <a:avLst/>
          </a:prstGeom>
          <a:ln w="88900">
            <a:solidFill>
              <a:srgbClr val="A64798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199" name="Shape 199"/>
          <p:cNvSpPr/>
          <p:nvPr/>
        </p:nvSpPr>
        <p:spPr>
          <a:xfrm>
            <a:off x="2577931" y="2722113"/>
            <a:ext cx="19652432" cy="96005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 algn="l">
              <a:lnSpc>
                <a:spcPct val="114000"/>
              </a:lnSpc>
              <a:spcAft>
                <a:spcPts val="1200"/>
              </a:spcAft>
              <a:defRPr sz="4000" spc="159">
                <a:solidFill>
                  <a:srgbClr val="525860"/>
                </a:solidFill>
                <a:latin typeface="Proxima Nova Regular"/>
                <a:ea typeface="Proxima Nova Regular"/>
                <a:cs typeface="Proxima Nova Regular"/>
                <a:sym typeface="Proxima Nova Regular"/>
              </a:defRPr>
            </a:pPr>
            <a:r>
              <a:rPr lang="ru-RU" sz="6000" dirty="0" smtClean="0">
                <a:latin typeface="Proxima Nova Lt" panose="02000506030000020004" pitchFamily="50" charset="0"/>
              </a:rPr>
              <a:t>Первоначальная настройка</a:t>
            </a:r>
          </a:p>
          <a:p>
            <a:pPr algn="l">
              <a:lnSpc>
                <a:spcPct val="114000"/>
              </a:lnSpc>
              <a:spcAft>
                <a:spcPts val="1200"/>
              </a:spcAft>
              <a:defRPr sz="4000" spc="159">
                <a:solidFill>
                  <a:srgbClr val="525860"/>
                </a:solidFill>
                <a:latin typeface="Proxima Nova Regular"/>
                <a:ea typeface="Proxima Nova Regular"/>
                <a:cs typeface="Proxima Nova Regular"/>
                <a:sym typeface="Proxima Nova Regular"/>
              </a:defRPr>
            </a:pPr>
            <a:r>
              <a:rPr lang="en-US" sz="6000" dirty="0" err="1">
                <a:latin typeface="Proxima Nova Lt" panose="02000506030000020004" pitchFamily="50" charset="0"/>
              </a:rPr>
              <a:t>git</a:t>
            </a:r>
            <a:r>
              <a:rPr lang="en-US" sz="6000" dirty="0">
                <a:latin typeface="Proxima Nova Lt" panose="02000506030000020004" pitchFamily="50" charset="0"/>
              </a:rPr>
              <a:t> </a:t>
            </a:r>
            <a:r>
              <a:rPr lang="en-US" sz="6000" dirty="0" err="1">
                <a:latin typeface="Proxima Nova Lt" panose="02000506030000020004" pitchFamily="50" charset="0"/>
              </a:rPr>
              <a:t>config</a:t>
            </a:r>
            <a:r>
              <a:rPr lang="en-US" sz="6000" dirty="0">
                <a:latin typeface="Proxima Nova Lt" panose="02000506030000020004" pitchFamily="50" charset="0"/>
              </a:rPr>
              <a:t> --global </a:t>
            </a:r>
            <a:r>
              <a:rPr lang="en-US" sz="6000" dirty="0" err="1">
                <a:latin typeface="Proxima Nova Lt" panose="02000506030000020004" pitchFamily="50" charset="0"/>
              </a:rPr>
              <a:t>user.name</a:t>
            </a:r>
            <a:r>
              <a:rPr lang="en-US" sz="6000" dirty="0">
                <a:latin typeface="Proxima Nova Lt" panose="02000506030000020004" pitchFamily="50" charset="0"/>
              </a:rPr>
              <a:t> </a:t>
            </a:r>
            <a:r>
              <a:rPr lang="en-US" sz="6000" dirty="0" smtClean="0">
                <a:latin typeface="Proxima Nova Lt" panose="02000506030000020004" pitchFamily="50" charset="0"/>
              </a:rPr>
              <a:t>”Ivan Ivanov”</a:t>
            </a:r>
            <a:endParaRPr lang="ru-RU" sz="6000" dirty="0" smtClean="0">
              <a:latin typeface="Proxima Nova Lt" panose="02000506030000020004" pitchFamily="50" charset="0"/>
            </a:endParaRPr>
          </a:p>
          <a:p>
            <a:pPr algn="l">
              <a:lnSpc>
                <a:spcPct val="114000"/>
              </a:lnSpc>
              <a:spcAft>
                <a:spcPts val="1200"/>
              </a:spcAft>
              <a:defRPr sz="4000" spc="159">
                <a:solidFill>
                  <a:srgbClr val="525860"/>
                </a:solidFill>
                <a:latin typeface="Proxima Nova Regular"/>
                <a:ea typeface="Proxima Nova Regular"/>
                <a:cs typeface="Proxima Nova Regular"/>
                <a:sym typeface="Proxima Nova Regular"/>
              </a:defRPr>
            </a:pPr>
            <a:r>
              <a:rPr lang="en-US" sz="6000" dirty="0" err="1" smtClean="0">
                <a:latin typeface="Proxima Nova Lt" panose="02000506030000020004" pitchFamily="50" charset="0"/>
              </a:rPr>
              <a:t>git</a:t>
            </a:r>
            <a:r>
              <a:rPr lang="en-US" sz="6000" dirty="0" smtClean="0">
                <a:latin typeface="Proxima Nova Lt" panose="02000506030000020004" pitchFamily="50" charset="0"/>
              </a:rPr>
              <a:t> </a:t>
            </a:r>
            <a:r>
              <a:rPr lang="en-US" sz="6000" dirty="0" err="1">
                <a:latin typeface="Proxima Nova Lt" panose="02000506030000020004" pitchFamily="50" charset="0"/>
              </a:rPr>
              <a:t>config</a:t>
            </a:r>
            <a:r>
              <a:rPr lang="en-US" sz="6000" dirty="0">
                <a:latin typeface="Proxima Nova Lt" panose="02000506030000020004" pitchFamily="50" charset="0"/>
              </a:rPr>
              <a:t> --global </a:t>
            </a:r>
            <a:r>
              <a:rPr lang="en-US" sz="6000" dirty="0" err="1">
                <a:latin typeface="Proxima Nova Lt" panose="02000506030000020004" pitchFamily="50" charset="0"/>
              </a:rPr>
              <a:t>user.email</a:t>
            </a:r>
            <a:r>
              <a:rPr lang="en-US" sz="6000" dirty="0">
                <a:latin typeface="Proxima Nova Lt" panose="02000506030000020004" pitchFamily="50" charset="0"/>
              </a:rPr>
              <a:t> </a:t>
            </a:r>
            <a:r>
              <a:rPr lang="en-US" sz="6000" dirty="0" smtClean="0">
                <a:latin typeface="Proxima Nova Lt" panose="02000506030000020004" pitchFamily="50" charset="0"/>
                <a:hlinkClick r:id="rId2"/>
              </a:rPr>
              <a:t>iivanov@mywork.com</a:t>
            </a:r>
            <a:endParaRPr lang="en-US" sz="6000" dirty="0" smtClean="0">
              <a:latin typeface="Proxima Nova Lt" panose="02000506030000020004" pitchFamily="50" charset="0"/>
            </a:endParaRPr>
          </a:p>
          <a:p>
            <a:pPr algn="l">
              <a:lnSpc>
                <a:spcPct val="114000"/>
              </a:lnSpc>
              <a:spcAft>
                <a:spcPts val="1200"/>
              </a:spcAft>
              <a:defRPr sz="4000" spc="159">
                <a:solidFill>
                  <a:srgbClr val="525860"/>
                </a:solidFill>
                <a:latin typeface="Proxima Nova Regular"/>
                <a:ea typeface="Proxima Nova Regular"/>
                <a:cs typeface="Proxima Nova Regular"/>
                <a:sym typeface="Proxima Nova Regular"/>
              </a:defRPr>
            </a:pPr>
            <a:endParaRPr lang="en-US" sz="6000" dirty="0">
              <a:latin typeface="Proxima Nova Lt" panose="02000506030000020004" pitchFamily="50" charset="0"/>
            </a:endParaRPr>
          </a:p>
          <a:p>
            <a:pPr algn="l">
              <a:lnSpc>
                <a:spcPct val="114000"/>
              </a:lnSpc>
              <a:spcAft>
                <a:spcPts val="1200"/>
              </a:spcAft>
              <a:defRPr sz="4000" spc="159">
                <a:solidFill>
                  <a:srgbClr val="525860"/>
                </a:solidFill>
                <a:latin typeface="Proxima Nova Regular"/>
                <a:ea typeface="Proxima Nova Regular"/>
                <a:cs typeface="Proxima Nova Regular"/>
                <a:sym typeface="Proxima Nova Regular"/>
              </a:defRPr>
            </a:pPr>
            <a:r>
              <a:rPr lang="ru-RU" sz="6000" dirty="0" smtClean="0">
                <a:latin typeface="Proxima Nova Lt" panose="02000506030000020004" pitchFamily="50" charset="0"/>
              </a:rPr>
              <a:t>Когда </a:t>
            </a:r>
            <a:r>
              <a:rPr lang="ru-RU" sz="6000" dirty="0" err="1" smtClean="0">
                <a:latin typeface="Proxima Nova Lt" panose="02000506030000020004" pitchFamily="50" charset="0"/>
              </a:rPr>
              <a:t>репозиторий</a:t>
            </a:r>
            <a:r>
              <a:rPr lang="ru-RU" sz="6000" dirty="0" smtClean="0">
                <a:latin typeface="Proxima Nova Lt" panose="02000506030000020004" pitchFamily="50" charset="0"/>
              </a:rPr>
              <a:t> уже есть в папке (</a:t>
            </a:r>
            <a:r>
              <a:rPr lang="en-US" sz="6000" dirty="0" smtClean="0">
                <a:latin typeface="Proxima Nova Lt" panose="02000506030000020004" pitchFamily="50" charset="0"/>
              </a:rPr>
              <a:t>.</a:t>
            </a:r>
            <a:r>
              <a:rPr lang="en-US" sz="6000" dirty="0" err="1" smtClean="0">
                <a:latin typeface="Proxima Nova Lt" panose="02000506030000020004" pitchFamily="50" charset="0"/>
              </a:rPr>
              <a:t>git</a:t>
            </a:r>
            <a:r>
              <a:rPr lang="ru-RU" sz="6000" dirty="0" smtClean="0">
                <a:latin typeface="Proxima Nova Lt" panose="02000506030000020004" pitchFamily="50" charset="0"/>
              </a:rPr>
              <a:t>)</a:t>
            </a:r>
            <a:endParaRPr lang="en-US" sz="6000" dirty="0" smtClean="0">
              <a:latin typeface="Proxima Nova Lt" panose="02000506030000020004" pitchFamily="50" charset="0"/>
            </a:endParaRPr>
          </a:p>
          <a:p>
            <a:pPr algn="l">
              <a:lnSpc>
                <a:spcPct val="114000"/>
              </a:lnSpc>
              <a:spcAft>
                <a:spcPts val="1200"/>
              </a:spcAft>
              <a:defRPr sz="4000" spc="159">
                <a:solidFill>
                  <a:srgbClr val="525860"/>
                </a:solidFill>
                <a:latin typeface="Proxima Nova Regular"/>
                <a:ea typeface="Proxima Nova Regular"/>
                <a:cs typeface="Proxima Nova Regular"/>
                <a:sym typeface="Proxima Nova Regular"/>
              </a:defRPr>
            </a:pPr>
            <a:r>
              <a:rPr lang="en-US" sz="6000" dirty="0" err="1" smtClean="0">
                <a:latin typeface="Proxima Nova Lt" panose="02000506030000020004" pitchFamily="50" charset="0"/>
              </a:rPr>
              <a:t>git</a:t>
            </a:r>
            <a:r>
              <a:rPr lang="en-US" sz="6000" dirty="0" smtClean="0">
                <a:latin typeface="Proxima Nova Lt" panose="02000506030000020004" pitchFamily="50" charset="0"/>
              </a:rPr>
              <a:t> add .</a:t>
            </a:r>
          </a:p>
          <a:p>
            <a:pPr algn="l">
              <a:lnSpc>
                <a:spcPct val="114000"/>
              </a:lnSpc>
              <a:spcAft>
                <a:spcPts val="1200"/>
              </a:spcAft>
              <a:defRPr sz="4000" spc="159">
                <a:solidFill>
                  <a:srgbClr val="525860"/>
                </a:solidFill>
                <a:latin typeface="Proxima Nova Regular"/>
                <a:ea typeface="Proxima Nova Regular"/>
                <a:cs typeface="Proxima Nova Regular"/>
                <a:sym typeface="Proxima Nova Regular"/>
              </a:defRPr>
            </a:pPr>
            <a:r>
              <a:rPr lang="en-US" sz="6000" dirty="0" err="1" smtClean="0">
                <a:latin typeface="Proxima Nova Lt" panose="02000506030000020004" pitchFamily="50" charset="0"/>
              </a:rPr>
              <a:t>git</a:t>
            </a:r>
            <a:r>
              <a:rPr lang="en-US" sz="6000" dirty="0" smtClean="0">
                <a:latin typeface="Proxima Nova Lt" panose="02000506030000020004" pitchFamily="50" charset="0"/>
              </a:rPr>
              <a:t> commit </a:t>
            </a:r>
            <a:r>
              <a:rPr lang="mr-IN" sz="6000" dirty="0" smtClean="0">
                <a:latin typeface="Proxima Nova Lt" panose="02000506030000020004" pitchFamily="50" charset="0"/>
              </a:rPr>
              <a:t>–</a:t>
            </a:r>
            <a:r>
              <a:rPr lang="en-US" sz="6000" dirty="0" smtClean="0">
                <a:latin typeface="Proxima Nova Lt" panose="02000506030000020004" pitchFamily="50" charset="0"/>
              </a:rPr>
              <a:t>m ”</a:t>
            </a:r>
            <a:r>
              <a:rPr lang="ru-RU" sz="6000" dirty="0" smtClean="0">
                <a:latin typeface="Proxima Nova Lt" panose="02000506030000020004" pitchFamily="50" charset="0"/>
              </a:rPr>
              <a:t>что было сделано</a:t>
            </a:r>
            <a:r>
              <a:rPr lang="en-US" sz="6000" dirty="0" smtClean="0">
                <a:latin typeface="Proxima Nova Lt" panose="02000506030000020004" pitchFamily="50" charset="0"/>
              </a:rPr>
              <a:t>”</a:t>
            </a:r>
            <a:endParaRPr lang="ru-RU" sz="6000" dirty="0" smtClean="0">
              <a:latin typeface="Proxima Nova Lt" panose="02000506030000020004" pitchFamily="50" charset="0"/>
            </a:endParaRPr>
          </a:p>
          <a:p>
            <a:pPr algn="l">
              <a:lnSpc>
                <a:spcPct val="114000"/>
              </a:lnSpc>
              <a:spcAft>
                <a:spcPts val="1200"/>
              </a:spcAft>
              <a:defRPr sz="4000" spc="159">
                <a:solidFill>
                  <a:srgbClr val="525860"/>
                </a:solidFill>
                <a:latin typeface="Proxima Nova Regular"/>
                <a:ea typeface="Proxima Nova Regular"/>
                <a:cs typeface="Proxima Nova Regular"/>
                <a:sym typeface="Proxima Nova Regular"/>
              </a:defRPr>
            </a:pPr>
            <a:r>
              <a:rPr lang="en-US" sz="6000" dirty="0" err="1" smtClean="0">
                <a:latin typeface="Proxima Nova Lt" panose="02000506030000020004" pitchFamily="50" charset="0"/>
              </a:rPr>
              <a:t>git</a:t>
            </a:r>
            <a:r>
              <a:rPr lang="en-US" sz="6000" dirty="0" smtClean="0">
                <a:latin typeface="Proxima Nova Lt" panose="02000506030000020004" pitchFamily="50" charset="0"/>
              </a:rPr>
              <a:t> push origin master</a:t>
            </a:r>
            <a:endParaRPr lang="ru-RU" sz="6000" dirty="0">
              <a:latin typeface="Proxima Nova Lt" panose="02000506030000020004" pitchFamily="50" charset="0"/>
            </a:endParaRPr>
          </a:p>
        </p:txBody>
      </p:sp>
      <p:sp>
        <p:nvSpPr>
          <p:cNvPr id="6" name="Shape 197">
            <a:extLst>
              <a:ext uri="{FF2B5EF4-FFF2-40B4-BE49-F238E27FC236}">
                <a16:creationId xmlns="" xmlns:a16="http://schemas.microsoft.com/office/drawing/2014/main" id="{4E33DE57-46D5-4CA5-95B4-9DC0AD3E1789}"/>
              </a:ext>
            </a:extLst>
          </p:cNvPr>
          <p:cNvSpPr/>
          <p:nvPr/>
        </p:nvSpPr>
        <p:spPr>
          <a:xfrm>
            <a:off x="2567861" y="1029383"/>
            <a:ext cx="19370676" cy="6428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>
            <a:lvl1pPr algn="l">
              <a:lnSpc>
                <a:spcPct val="130000"/>
              </a:lnSpc>
              <a:defRPr sz="8000" cap="all" spc="0">
                <a:solidFill>
                  <a:srgbClr val="525860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lvl1pPr>
          </a:lstStyle>
          <a:p>
            <a:r>
              <a:rPr lang="en-US" sz="3000" dirty="0" smtClean="0">
                <a:solidFill>
                  <a:schemeClr val="bg1">
                    <a:lumMod val="65000"/>
                  </a:schemeClr>
                </a:solidFill>
                <a:latin typeface="PF BeauSans Pro SemiBold" panose="02000503000000020004" pitchFamily="50" charset="0"/>
              </a:rPr>
              <a:t>GIT</a:t>
            </a:r>
            <a:endParaRPr lang="ru-RU" sz="3000" dirty="0">
              <a:solidFill>
                <a:schemeClr val="bg1">
                  <a:lumMod val="65000"/>
                </a:schemeClr>
              </a:solidFill>
              <a:latin typeface="PF BeauSans Pro SemiBold" panose="0200050300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9294146"/>
      </p:ext>
    </p:extLst>
  </p:cSld>
  <p:clrMapOvr>
    <a:masterClrMapping/>
  </p:clrMapOvr>
  <p:transition spd="slow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647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120" name="Shape 120"/>
          <p:cNvSpPr/>
          <p:nvPr/>
        </p:nvSpPr>
        <p:spPr>
          <a:xfrm>
            <a:off x="2476191" y="6159624"/>
            <a:ext cx="19549605" cy="19492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 algn="l">
              <a:defRPr sz="10000" cap="all">
                <a:solidFill>
                  <a:srgbClr val="FDFFFB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ru-RU" sz="12000" dirty="0" smtClean="0"/>
              <a:t>Полезные материалы</a:t>
            </a:r>
            <a:endParaRPr lang="ru-RU" sz="12000" dirty="0"/>
          </a:p>
        </p:txBody>
      </p:sp>
      <p:sp>
        <p:nvSpPr>
          <p:cNvPr id="4" name="Shape 232">
            <a:extLst>
              <a:ext uri="{FF2B5EF4-FFF2-40B4-BE49-F238E27FC236}">
                <a16:creationId xmlns="" xmlns:a16="http://schemas.microsoft.com/office/drawing/2014/main" id="{8263B640-B2CB-4F7F-982D-12461D544038}"/>
              </a:ext>
            </a:extLst>
          </p:cNvPr>
          <p:cNvSpPr/>
          <p:nvPr/>
        </p:nvSpPr>
        <p:spPr>
          <a:xfrm>
            <a:off x="2597353" y="3345424"/>
            <a:ext cx="1255062" cy="0"/>
          </a:xfrm>
          <a:prstGeom prst="line">
            <a:avLst/>
          </a:prstGeom>
          <a:ln w="88900">
            <a:solidFill>
              <a:srgbClr val="FDFFFB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9571517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/>
          <p:nvPr/>
        </p:nvSpPr>
        <p:spPr>
          <a:xfrm>
            <a:off x="2555619" y="2840101"/>
            <a:ext cx="19370676" cy="15611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>
            <a:lvl1pPr algn="l">
              <a:lnSpc>
                <a:spcPct val="130000"/>
              </a:lnSpc>
              <a:defRPr sz="8000" cap="all" spc="0">
                <a:solidFill>
                  <a:srgbClr val="525860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lvl1pPr>
          </a:lstStyle>
          <a:p>
            <a:endParaRPr dirty="0"/>
          </a:p>
        </p:txBody>
      </p:sp>
      <p:sp>
        <p:nvSpPr>
          <p:cNvPr id="198" name="Shape 198"/>
          <p:cNvSpPr/>
          <p:nvPr/>
        </p:nvSpPr>
        <p:spPr>
          <a:xfrm>
            <a:off x="2626855" y="1948424"/>
            <a:ext cx="1255062" cy="0"/>
          </a:xfrm>
          <a:prstGeom prst="line">
            <a:avLst/>
          </a:prstGeom>
          <a:ln w="88900">
            <a:solidFill>
              <a:srgbClr val="A64798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199" name="Shape 199"/>
          <p:cNvSpPr/>
          <p:nvPr/>
        </p:nvSpPr>
        <p:spPr>
          <a:xfrm>
            <a:off x="2577931" y="2722113"/>
            <a:ext cx="19652432" cy="106531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 algn="l">
              <a:lnSpc>
                <a:spcPct val="114000"/>
              </a:lnSpc>
              <a:spcAft>
                <a:spcPts val="1200"/>
              </a:spcAft>
              <a:defRPr sz="4000" spc="159">
                <a:solidFill>
                  <a:srgbClr val="525860"/>
                </a:solidFill>
                <a:latin typeface="Proxima Nova Regular"/>
                <a:ea typeface="Proxima Nova Regular"/>
                <a:cs typeface="Proxima Nova Regular"/>
                <a:sym typeface="Proxima Nova Regular"/>
              </a:defRPr>
            </a:pPr>
            <a:r>
              <a:rPr lang="en-US" sz="6000" dirty="0" err="1" smtClean="0">
                <a:latin typeface="Proxima Nova Lt" panose="02000506030000020004" pitchFamily="50" charset="0"/>
              </a:rPr>
              <a:t>Git</a:t>
            </a:r>
            <a:r>
              <a:rPr lang="en-US" sz="6000" dirty="0" smtClean="0">
                <a:latin typeface="Proxima Nova Lt" panose="02000506030000020004" pitchFamily="50" charset="0"/>
              </a:rPr>
              <a:t> </a:t>
            </a:r>
            <a:r>
              <a:rPr lang="ru-RU" sz="6000" dirty="0" smtClean="0">
                <a:latin typeface="Proxima Nova Lt" panose="02000506030000020004" pitchFamily="50" charset="0"/>
              </a:rPr>
              <a:t>за 20 минут </a:t>
            </a:r>
            <a:r>
              <a:rPr lang="en-US" sz="6000" dirty="0">
                <a:latin typeface="Proxima Nova Lt" panose="02000506030000020004" pitchFamily="50" charset="0"/>
                <a:hlinkClick r:id="rId2"/>
              </a:rPr>
              <a:t>https://</a:t>
            </a:r>
            <a:r>
              <a:rPr lang="en-US" sz="6000" dirty="0" smtClean="0">
                <a:latin typeface="Proxima Nova Lt" panose="02000506030000020004" pitchFamily="50" charset="0"/>
                <a:hlinkClick r:id="rId2"/>
              </a:rPr>
              <a:t>bit.ly/2Nauj4D</a:t>
            </a:r>
            <a:endParaRPr lang="ru-RU" sz="6000" dirty="0" smtClean="0">
              <a:latin typeface="Proxima Nova Lt" panose="02000506030000020004" pitchFamily="50" charset="0"/>
            </a:endParaRPr>
          </a:p>
          <a:p>
            <a:pPr algn="l">
              <a:lnSpc>
                <a:spcPct val="114000"/>
              </a:lnSpc>
              <a:spcAft>
                <a:spcPts val="1200"/>
              </a:spcAft>
              <a:defRPr sz="4000" spc="159">
                <a:solidFill>
                  <a:srgbClr val="525860"/>
                </a:solidFill>
                <a:latin typeface="Proxima Nova Regular"/>
                <a:ea typeface="Proxima Nova Regular"/>
                <a:cs typeface="Proxima Nova Regular"/>
                <a:sym typeface="Proxima Nova Regular"/>
              </a:defRPr>
            </a:pPr>
            <a:r>
              <a:rPr lang="ru-RU" sz="6000" dirty="0" smtClean="0">
                <a:latin typeface="Proxima Nova Lt" panose="02000506030000020004" pitchFamily="50" charset="0"/>
              </a:rPr>
              <a:t>(домашние задания лучше выкладывать на </a:t>
            </a:r>
            <a:r>
              <a:rPr lang="en-US" sz="6000" dirty="0" err="1" smtClean="0">
                <a:latin typeface="Proxima Nova Lt" panose="02000506030000020004" pitchFamily="50" charset="0"/>
              </a:rPr>
              <a:t>Github</a:t>
            </a:r>
            <a:r>
              <a:rPr lang="ru-RU" sz="6000" dirty="0" smtClean="0">
                <a:latin typeface="Proxima Nova Lt" panose="02000506030000020004" pitchFamily="50" charset="0"/>
              </a:rPr>
              <a:t>)</a:t>
            </a:r>
          </a:p>
          <a:p>
            <a:pPr algn="l">
              <a:lnSpc>
                <a:spcPct val="114000"/>
              </a:lnSpc>
              <a:spcAft>
                <a:spcPts val="1200"/>
              </a:spcAft>
              <a:defRPr sz="4000" spc="159">
                <a:solidFill>
                  <a:srgbClr val="525860"/>
                </a:solidFill>
                <a:latin typeface="Proxima Nova Regular"/>
                <a:ea typeface="Proxima Nova Regular"/>
                <a:cs typeface="Proxima Nova Regular"/>
                <a:sym typeface="Proxima Nova Regular"/>
              </a:defRPr>
            </a:pPr>
            <a:endParaRPr lang="ru-RU" sz="6000" dirty="0" smtClean="0">
              <a:latin typeface="Proxima Nova Lt" panose="02000506030000020004" pitchFamily="50" charset="0"/>
            </a:endParaRPr>
          </a:p>
          <a:p>
            <a:pPr algn="l">
              <a:lnSpc>
                <a:spcPct val="114000"/>
              </a:lnSpc>
              <a:spcAft>
                <a:spcPts val="1200"/>
              </a:spcAft>
              <a:defRPr sz="4000" spc="159">
                <a:solidFill>
                  <a:srgbClr val="525860"/>
                </a:solidFill>
                <a:latin typeface="Proxima Nova Regular"/>
                <a:ea typeface="Proxima Nova Regular"/>
                <a:cs typeface="Proxima Nova Regular"/>
                <a:sym typeface="Proxima Nova Regular"/>
              </a:defRPr>
            </a:pPr>
            <a:r>
              <a:rPr lang="ru-RU" sz="6000" dirty="0" smtClean="0">
                <a:latin typeface="Proxima Nova Lt" panose="02000506030000020004" pitchFamily="50" charset="0"/>
              </a:rPr>
              <a:t>Что за </a:t>
            </a:r>
            <a:r>
              <a:rPr lang="en-US" sz="6000" dirty="0" smtClean="0">
                <a:latin typeface="Proxima Nova Lt" panose="02000506030000020004" pitchFamily="50" charset="0"/>
              </a:rPr>
              <a:t>PEP8</a:t>
            </a:r>
            <a:r>
              <a:rPr lang="ru-RU" sz="6000" dirty="0" smtClean="0">
                <a:latin typeface="Proxima Nova Lt" panose="02000506030000020004" pitchFamily="50" charset="0"/>
              </a:rPr>
              <a:t> </a:t>
            </a:r>
            <a:r>
              <a:rPr lang="en-US" sz="6000" dirty="0">
                <a:latin typeface="Proxima Nova Lt" panose="02000506030000020004" pitchFamily="50" charset="0"/>
                <a:hlinkClick r:id="rId3"/>
              </a:rPr>
              <a:t>https://</a:t>
            </a:r>
            <a:r>
              <a:rPr lang="en-US" sz="6000" dirty="0" smtClean="0">
                <a:latin typeface="Proxima Nova Lt" panose="02000506030000020004" pitchFamily="50" charset="0"/>
                <a:hlinkClick r:id="rId3"/>
              </a:rPr>
              <a:t>bit.ly/2y65xOC</a:t>
            </a:r>
            <a:endParaRPr lang="ru-RU" sz="6000" dirty="0" smtClean="0">
              <a:latin typeface="Proxima Nova Lt" panose="02000506030000020004" pitchFamily="50" charset="0"/>
            </a:endParaRPr>
          </a:p>
          <a:p>
            <a:pPr algn="l">
              <a:lnSpc>
                <a:spcPct val="114000"/>
              </a:lnSpc>
              <a:spcAft>
                <a:spcPts val="1200"/>
              </a:spcAft>
              <a:defRPr sz="4000" spc="159">
                <a:solidFill>
                  <a:srgbClr val="525860"/>
                </a:solidFill>
                <a:latin typeface="Proxima Nova Regular"/>
                <a:ea typeface="Proxima Nova Regular"/>
                <a:cs typeface="Proxima Nova Regular"/>
                <a:sym typeface="Proxima Nova Regular"/>
              </a:defRPr>
            </a:pPr>
            <a:endParaRPr lang="ru-RU" sz="6000" dirty="0" smtClean="0">
              <a:latin typeface="Proxima Nova Lt" panose="02000506030000020004" pitchFamily="50" charset="0"/>
            </a:endParaRPr>
          </a:p>
          <a:p>
            <a:pPr algn="l">
              <a:lnSpc>
                <a:spcPct val="114000"/>
              </a:lnSpc>
              <a:spcAft>
                <a:spcPts val="1200"/>
              </a:spcAft>
              <a:defRPr sz="4000" spc="159">
                <a:solidFill>
                  <a:srgbClr val="525860"/>
                </a:solidFill>
                <a:latin typeface="Proxima Nova Regular"/>
                <a:ea typeface="Proxima Nova Regular"/>
                <a:cs typeface="Proxima Nova Regular"/>
                <a:sym typeface="Proxima Nova Regular"/>
              </a:defRPr>
            </a:pPr>
            <a:r>
              <a:rPr lang="ru-RU" sz="6000" dirty="0" smtClean="0">
                <a:latin typeface="Proxima Nova Lt" panose="02000506030000020004" pitchFamily="50" charset="0"/>
              </a:rPr>
              <a:t>Параметры, логины и пароли лучше хранить в </a:t>
            </a:r>
            <a:r>
              <a:rPr lang="en-US" sz="6000" dirty="0" smtClean="0">
                <a:latin typeface="Proxima Nova Lt" panose="02000506030000020004" pitchFamily="50" charset="0"/>
              </a:rPr>
              <a:t>YAML-</a:t>
            </a:r>
            <a:r>
              <a:rPr lang="ru-RU" sz="6000" dirty="0" smtClean="0">
                <a:latin typeface="Proxima Nova Lt" panose="02000506030000020004" pitchFamily="50" charset="0"/>
              </a:rPr>
              <a:t>файлах </a:t>
            </a:r>
            <a:r>
              <a:rPr lang="en-US" sz="6000" dirty="0">
                <a:latin typeface="Proxima Nova Lt" panose="02000506030000020004" pitchFamily="50" charset="0"/>
                <a:hlinkClick r:id="rId4"/>
              </a:rPr>
              <a:t>https://</a:t>
            </a:r>
            <a:r>
              <a:rPr lang="en-US" sz="6000" dirty="0" smtClean="0">
                <a:latin typeface="Proxima Nova Lt" panose="02000506030000020004" pitchFamily="50" charset="0"/>
                <a:hlinkClick r:id="rId4"/>
              </a:rPr>
              <a:t>bit.ly/2BBUGPp</a:t>
            </a:r>
            <a:endParaRPr lang="en-US" sz="6000" dirty="0" smtClean="0">
              <a:latin typeface="Proxima Nova Lt" panose="02000506030000020004" pitchFamily="50" charset="0"/>
            </a:endParaRPr>
          </a:p>
          <a:p>
            <a:pPr algn="l">
              <a:lnSpc>
                <a:spcPct val="114000"/>
              </a:lnSpc>
              <a:spcAft>
                <a:spcPts val="1200"/>
              </a:spcAft>
              <a:defRPr sz="4000" spc="159">
                <a:solidFill>
                  <a:srgbClr val="525860"/>
                </a:solidFill>
                <a:latin typeface="Proxima Nova Regular"/>
                <a:ea typeface="Proxima Nova Regular"/>
                <a:cs typeface="Proxima Nova Regular"/>
                <a:sym typeface="Proxima Nova Regular"/>
              </a:defRPr>
            </a:pPr>
            <a:endParaRPr lang="en-US" sz="6000" dirty="0">
              <a:latin typeface="Proxima Nova Lt" panose="02000506030000020004" pitchFamily="50" charset="0"/>
            </a:endParaRPr>
          </a:p>
          <a:p>
            <a:pPr algn="l">
              <a:lnSpc>
                <a:spcPct val="114000"/>
              </a:lnSpc>
              <a:spcAft>
                <a:spcPts val="1200"/>
              </a:spcAft>
              <a:defRPr sz="4000" spc="159">
                <a:solidFill>
                  <a:srgbClr val="525860"/>
                </a:solidFill>
                <a:latin typeface="Proxima Nova Regular"/>
                <a:ea typeface="Proxima Nova Regular"/>
                <a:cs typeface="Proxima Nova Regular"/>
                <a:sym typeface="Proxima Nova Regular"/>
              </a:defRPr>
            </a:pPr>
            <a:r>
              <a:rPr lang="ru-RU" sz="6000" dirty="0" smtClean="0">
                <a:latin typeface="Proxima Nova Lt" panose="02000506030000020004" pitchFamily="50" charset="0"/>
              </a:rPr>
              <a:t>Подпишитесь на </a:t>
            </a:r>
            <a:r>
              <a:rPr lang="ru-RU" sz="6000" dirty="0" err="1" smtClean="0">
                <a:latin typeface="Proxima Nova Lt" panose="02000506030000020004" pitchFamily="50" charset="0"/>
              </a:rPr>
              <a:t>Хабр</a:t>
            </a:r>
            <a:r>
              <a:rPr lang="ru-RU" sz="6000" dirty="0" smtClean="0">
                <a:latin typeface="Proxima Nova Lt" panose="02000506030000020004" pitchFamily="50" charset="0"/>
              </a:rPr>
              <a:t> </a:t>
            </a:r>
            <a:r>
              <a:rPr lang="ru-RU" sz="6000" dirty="0" smtClean="0">
                <a:latin typeface="Proxima Nova Lt" panose="02000506030000020004" pitchFamily="50" charset="0"/>
                <a:sym typeface="Wingdings"/>
              </a:rPr>
              <a:t></a:t>
            </a:r>
            <a:endParaRPr lang="ru-RU" sz="6000" dirty="0" smtClean="0">
              <a:latin typeface="Proxima Nova Lt" panose="02000506030000020004" pitchFamily="50" charset="0"/>
            </a:endParaRPr>
          </a:p>
        </p:txBody>
      </p:sp>
      <p:sp>
        <p:nvSpPr>
          <p:cNvPr id="6" name="Shape 197">
            <a:extLst>
              <a:ext uri="{FF2B5EF4-FFF2-40B4-BE49-F238E27FC236}">
                <a16:creationId xmlns="" xmlns:a16="http://schemas.microsoft.com/office/drawing/2014/main" id="{4E33DE57-46D5-4CA5-95B4-9DC0AD3E1789}"/>
              </a:ext>
            </a:extLst>
          </p:cNvPr>
          <p:cNvSpPr/>
          <p:nvPr/>
        </p:nvSpPr>
        <p:spPr>
          <a:xfrm>
            <a:off x="2567861" y="1029383"/>
            <a:ext cx="19370676" cy="6428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>
            <a:lvl1pPr algn="l">
              <a:lnSpc>
                <a:spcPct val="130000"/>
              </a:lnSpc>
              <a:defRPr sz="8000" cap="all" spc="0">
                <a:solidFill>
                  <a:srgbClr val="525860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lvl1pPr>
          </a:lstStyle>
          <a:p>
            <a:r>
              <a:rPr lang="ru-RU" sz="3000" dirty="0" smtClean="0">
                <a:solidFill>
                  <a:schemeClr val="bg1">
                    <a:lumMod val="65000"/>
                  </a:schemeClr>
                </a:solidFill>
                <a:latin typeface="PF BeauSans Pro SemiBold" panose="02000503000000020004" pitchFamily="50" charset="0"/>
              </a:rPr>
              <a:t>Полезные материалы</a:t>
            </a:r>
            <a:endParaRPr lang="ru-RU" sz="3000" dirty="0">
              <a:solidFill>
                <a:schemeClr val="bg1">
                  <a:lumMod val="65000"/>
                </a:schemeClr>
              </a:solidFill>
              <a:latin typeface="PF BeauSans Pro SemiBold" panose="0200050300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8346592"/>
      </p:ext>
    </p:extLst>
  </p:cSld>
  <p:clrMapOvr>
    <a:masterClrMapping/>
  </p:clrMapOvr>
  <p:transition spd="slow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258" name="Shape 258"/>
          <p:cNvSpPr/>
          <p:nvPr/>
        </p:nvSpPr>
        <p:spPr>
          <a:xfrm>
            <a:off x="6770928" y="9402222"/>
            <a:ext cx="11015836" cy="1459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lnSpc>
                <a:spcPct val="140000"/>
              </a:lnSpc>
              <a:defRPr sz="10000" cap="all" spc="0">
                <a:solidFill>
                  <a:srgbClr val="FDFFFB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lvl1pPr>
          </a:lstStyle>
          <a:p>
            <a:r>
              <a:rPr lang="ru-RU" sz="7000" dirty="0"/>
              <a:t>Константин </a:t>
            </a:r>
            <a:r>
              <a:rPr lang="ru-RU" sz="7000" dirty="0" err="1"/>
              <a:t>башевой</a:t>
            </a:r>
            <a:endParaRPr lang="ru-RU" sz="7000" dirty="0"/>
          </a:p>
        </p:txBody>
      </p:sp>
      <p:sp>
        <p:nvSpPr>
          <p:cNvPr id="259" name="Shape 259"/>
          <p:cNvSpPr/>
          <p:nvPr/>
        </p:nvSpPr>
        <p:spPr>
          <a:xfrm>
            <a:off x="2614612" y="6379483"/>
            <a:ext cx="19154775" cy="21031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>
            <a:lvl1pPr>
              <a:lnSpc>
                <a:spcPct val="140000"/>
              </a:lnSpc>
              <a:defRPr sz="7000" spc="140">
                <a:solidFill>
                  <a:srgbClr val="C4AFD2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lvl1pPr>
          </a:lstStyle>
          <a:p>
            <a:pPr>
              <a:lnSpc>
                <a:spcPct val="100000"/>
              </a:lnSpc>
            </a:pPr>
            <a:r>
              <a:rPr sz="13000" dirty="0" err="1"/>
              <a:t>Спасибо</a:t>
            </a:r>
            <a:r>
              <a:rPr sz="13000" dirty="0"/>
              <a:t> </a:t>
            </a:r>
            <a:r>
              <a:rPr sz="13000" dirty="0" err="1"/>
              <a:t>за</a:t>
            </a:r>
            <a:r>
              <a:rPr sz="13000" dirty="0"/>
              <a:t> </a:t>
            </a:r>
            <a:r>
              <a:rPr sz="13000" dirty="0" err="1"/>
              <a:t>внимание</a:t>
            </a:r>
            <a:r>
              <a:rPr sz="13000" dirty="0"/>
              <a:t>!</a:t>
            </a:r>
          </a:p>
        </p:txBody>
      </p:sp>
      <p:pic>
        <p:nvPicPr>
          <p:cNvPr id="263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313691" y="1493838"/>
            <a:ext cx="5756618" cy="1600289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Прямоугольник 2">
            <a:extLst>
              <a:ext uri="{FF2B5EF4-FFF2-40B4-BE49-F238E27FC236}">
                <a16:creationId xmlns="" xmlns:a16="http://schemas.microsoft.com/office/drawing/2014/main" id="{2762DA69-F2F0-45CE-8222-F41C76968841}"/>
              </a:ext>
            </a:extLst>
          </p:cNvPr>
          <p:cNvSpPr/>
          <p:nvPr/>
        </p:nvSpPr>
        <p:spPr>
          <a:xfrm>
            <a:off x="6096000" y="10927166"/>
            <a:ext cx="1219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5400" dirty="0" err="1">
                <a:solidFill>
                  <a:schemeClr val="bg1"/>
                </a:solidFill>
                <a:latin typeface="Proxima Nova Lt" panose="02000506030000020004" pitchFamily="50" charset="0"/>
              </a:rPr>
              <a:t>Habr</a:t>
            </a:r>
            <a:r>
              <a:rPr lang="ru-RU" sz="5400" dirty="0">
                <a:solidFill>
                  <a:schemeClr val="bg1"/>
                </a:solidFill>
                <a:latin typeface="Proxima Nova Lt" panose="02000506030000020004" pitchFamily="50" charset="0"/>
              </a:rPr>
              <a:t>: </a:t>
            </a:r>
            <a:r>
              <a:rPr lang="en-US" sz="5400" dirty="0">
                <a:solidFill>
                  <a:schemeClr val="bg1"/>
                </a:solidFill>
                <a:latin typeface="Proxima Nova Lt" panose="02000506030000020004" pitchFamily="50" charset="0"/>
              </a:rPr>
              <a:t>@</a:t>
            </a:r>
            <a:r>
              <a:rPr lang="en-US" sz="5400" dirty="0" err="1">
                <a:solidFill>
                  <a:schemeClr val="bg1"/>
                </a:solidFill>
                <a:latin typeface="Proxima Nova Lt" panose="02000506030000020004" pitchFamily="50" charset="0"/>
              </a:rPr>
              <a:t>kpi_maker</a:t>
            </a:r>
            <a:endParaRPr lang="en-US" sz="5400" dirty="0">
              <a:solidFill>
                <a:schemeClr val="bg1"/>
              </a:solidFill>
              <a:latin typeface="Proxima Nova Lt" panose="02000506030000020004" pitchFamily="50" charset="0"/>
            </a:endParaRPr>
          </a:p>
        </p:txBody>
      </p:sp>
    </p:spTree>
  </p:cSld>
  <p:clrMapOvr>
    <a:masterClrMapping/>
  </p:clrMapOvr>
  <p:transition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647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120" name="Shape 120"/>
          <p:cNvSpPr/>
          <p:nvPr/>
        </p:nvSpPr>
        <p:spPr>
          <a:xfrm>
            <a:off x="2479365" y="6029982"/>
            <a:ext cx="16204330" cy="37959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 algn="l">
              <a:defRPr sz="10000" cap="all">
                <a:solidFill>
                  <a:srgbClr val="FDFFFB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ru-RU" sz="12000" dirty="0"/>
              <a:t>О чём поговорим и что сделаем</a:t>
            </a:r>
          </a:p>
        </p:txBody>
      </p:sp>
      <p:sp>
        <p:nvSpPr>
          <p:cNvPr id="4" name="Shape 232">
            <a:extLst>
              <a:ext uri="{FF2B5EF4-FFF2-40B4-BE49-F238E27FC236}">
                <a16:creationId xmlns="" xmlns:a16="http://schemas.microsoft.com/office/drawing/2014/main" id="{F1294AC4-AE43-478C-80C1-5A8B12D765CE}"/>
              </a:ext>
            </a:extLst>
          </p:cNvPr>
          <p:cNvSpPr/>
          <p:nvPr/>
        </p:nvSpPr>
        <p:spPr>
          <a:xfrm>
            <a:off x="2597353" y="3345424"/>
            <a:ext cx="1255062" cy="0"/>
          </a:xfrm>
          <a:prstGeom prst="line">
            <a:avLst/>
          </a:prstGeom>
          <a:ln w="88900">
            <a:solidFill>
              <a:srgbClr val="FDFFFB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1533865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/>
          <p:nvPr/>
        </p:nvSpPr>
        <p:spPr>
          <a:xfrm>
            <a:off x="2626855" y="1948424"/>
            <a:ext cx="1255062" cy="0"/>
          </a:xfrm>
          <a:prstGeom prst="line">
            <a:avLst/>
          </a:prstGeom>
          <a:ln w="88900">
            <a:solidFill>
              <a:srgbClr val="A64798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199" name="Shape 199"/>
          <p:cNvSpPr/>
          <p:nvPr/>
        </p:nvSpPr>
        <p:spPr>
          <a:xfrm>
            <a:off x="2526122" y="3929346"/>
            <a:ext cx="18471651" cy="78483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 marL="914400" indent="-914400" algn="l">
              <a:spcAft>
                <a:spcPts val="2500"/>
              </a:spcAft>
              <a:buAutoNum type="arabicPeriod"/>
              <a:defRPr sz="4000" spc="159">
                <a:solidFill>
                  <a:srgbClr val="525860"/>
                </a:solidFill>
                <a:latin typeface="Proxima Nova Regular"/>
                <a:ea typeface="Proxima Nova Regular"/>
                <a:cs typeface="Proxima Nova Regular"/>
                <a:sym typeface="Proxima Nova Regular"/>
              </a:defRPr>
            </a:pPr>
            <a:r>
              <a:rPr lang="ru-RU" sz="7000" dirty="0" err="1">
                <a:latin typeface="Proxima Nova Lt" panose="02000506030000020004" pitchFamily="50" charset="0"/>
              </a:rPr>
              <a:t>Jupyter</a:t>
            </a:r>
            <a:r>
              <a:rPr lang="ru-RU" sz="7000" dirty="0">
                <a:latin typeface="Proxima Nova Lt" panose="02000506030000020004" pitchFamily="50" charset="0"/>
              </a:rPr>
              <a:t> </a:t>
            </a:r>
            <a:r>
              <a:rPr lang="ru-RU" sz="7000" dirty="0" err="1">
                <a:latin typeface="Proxima Nova Lt" panose="02000506030000020004" pitchFamily="50" charset="0"/>
              </a:rPr>
              <a:t>notebook</a:t>
            </a:r>
            <a:r>
              <a:rPr lang="ru-RU" sz="7000" dirty="0">
                <a:latin typeface="Proxima Nova Lt" panose="02000506030000020004" pitchFamily="50" charset="0"/>
              </a:rPr>
              <a:t>: его возможности для команд;</a:t>
            </a:r>
          </a:p>
          <a:p>
            <a:pPr marL="914400" indent="-914400" algn="l">
              <a:spcAft>
                <a:spcPts val="2500"/>
              </a:spcAft>
              <a:buAutoNum type="arabicPeriod"/>
              <a:defRPr sz="4000" spc="159">
                <a:solidFill>
                  <a:srgbClr val="525860"/>
                </a:solidFill>
                <a:latin typeface="Proxima Nova Regular"/>
                <a:ea typeface="Proxima Nova Regular"/>
                <a:cs typeface="Proxima Nova Regular"/>
                <a:sym typeface="Proxima Nova Regular"/>
              </a:defRPr>
            </a:pPr>
            <a:r>
              <a:rPr lang="ru-RU" sz="7000" dirty="0">
                <a:latin typeface="Proxima Nova Lt" panose="02000506030000020004" pitchFamily="50" charset="0"/>
              </a:rPr>
              <a:t>Почему все так лю</a:t>
            </a:r>
            <a:r>
              <a:rPr lang="ru-RU" sz="7000" dirty="0">
                <a:solidFill>
                  <a:srgbClr val="525860"/>
                </a:solidFill>
                <a:latin typeface="Proxima Nova Lt" panose="02000506030000020004" pitchFamily="50" charset="0"/>
              </a:rPr>
              <a:t>бя</a:t>
            </a:r>
            <a:r>
              <a:rPr lang="ru-RU" sz="7000" dirty="0">
                <a:latin typeface="Proxima Nova Lt" panose="02000506030000020004" pitchFamily="50" charset="0"/>
              </a:rPr>
              <a:t>т </a:t>
            </a:r>
            <a:r>
              <a:rPr lang="ru-RU" sz="7000" dirty="0" err="1">
                <a:latin typeface="Proxima Nova Lt" panose="02000506030000020004" pitchFamily="50" charset="0"/>
              </a:rPr>
              <a:t>Python</a:t>
            </a:r>
            <a:r>
              <a:rPr lang="ru-RU" sz="7000" dirty="0">
                <a:latin typeface="Proxima Nova Lt" panose="02000506030000020004" pitchFamily="50" charset="0"/>
              </a:rPr>
              <a:t>?</a:t>
            </a:r>
          </a:p>
          <a:p>
            <a:pPr marL="914400" indent="-914400" algn="l">
              <a:spcAft>
                <a:spcPts val="2500"/>
              </a:spcAft>
              <a:buAutoNum type="arabicPeriod"/>
              <a:defRPr sz="4000" spc="159">
                <a:solidFill>
                  <a:srgbClr val="525860"/>
                </a:solidFill>
                <a:latin typeface="Proxima Nova Regular"/>
                <a:ea typeface="Proxima Nova Regular"/>
                <a:cs typeface="Proxima Nova Regular"/>
                <a:sym typeface="Proxima Nova Regular"/>
              </a:defRPr>
            </a:pPr>
            <a:r>
              <a:rPr lang="ru-RU" sz="7000" dirty="0">
                <a:latin typeface="Proxima Nova Lt" panose="02000506030000020004" pitchFamily="50" charset="0"/>
              </a:rPr>
              <a:t>Немного рекомендаций;</a:t>
            </a:r>
          </a:p>
          <a:p>
            <a:pPr marL="914400" indent="-914400" algn="l">
              <a:spcAft>
                <a:spcPts val="2500"/>
              </a:spcAft>
              <a:buAutoNum type="arabicPeriod"/>
              <a:defRPr sz="4000" spc="159">
                <a:solidFill>
                  <a:srgbClr val="525860"/>
                </a:solidFill>
                <a:latin typeface="Proxima Nova Regular"/>
                <a:ea typeface="Proxima Nova Regular"/>
                <a:cs typeface="Proxima Nova Regular"/>
                <a:sym typeface="Proxima Nova Regular"/>
              </a:defRPr>
            </a:pPr>
            <a:r>
              <a:rPr lang="ru-RU" sz="7000" dirty="0" smtClean="0">
                <a:latin typeface="Proxima Nova Lt" panose="02000506030000020004" pitchFamily="50" charset="0"/>
              </a:rPr>
              <a:t>Простой код и упражнения;</a:t>
            </a:r>
          </a:p>
          <a:p>
            <a:pPr marL="914400" indent="-914400" algn="l">
              <a:spcAft>
                <a:spcPts val="2500"/>
              </a:spcAft>
              <a:buAutoNum type="arabicPeriod"/>
              <a:defRPr sz="4000" spc="159">
                <a:solidFill>
                  <a:srgbClr val="525860"/>
                </a:solidFill>
                <a:latin typeface="Proxima Nova Regular"/>
                <a:ea typeface="Proxima Nova Regular"/>
                <a:cs typeface="Proxima Nova Regular"/>
                <a:sym typeface="Proxima Nova Regular"/>
              </a:defRPr>
            </a:pPr>
            <a:r>
              <a:rPr lang="ru-RU" sz="7000" dirty="0" smtClean="0">
                <a:latin typeface="Proxima Nova Lt" panose="02000506030000020004" pitchFamily="50" charset="0"/>
              </a:rPr>
              <a:t>Про </a:t>
            </a:r>
            <a:r>
              <a:rPr lang="en-US" sz="7000" dirty="0" err="1" smtClean="0">
                <a:latin typeface="Proxima Nova Lt" panose="02000506030000020004" pitchFamily="50" charset="0"/>
              </a:rPr>
              <a:t>Git</a:t>
            </a:r>
            <a:r>
              <a:rPr lang="ru-RU" sz="7000" dirty="0" smtClean="0">
                <a:latin typeface="Proxima Nova Lt" panose="02000506030000020004" pitchFamily="50" charset="0"/>
              </a:rPr>
              <a:t>;</a:t>
            </a:r>
            <a:endParaRPr lang="ru-RU" sz="7000" dirty="0">
              <a:latin typeface="Proxima Nova Lt" panose="02000506030000020004" pitchFamily="50" charset="0"/>
            </a:endParaRPr>
          </a:p>
        </p:txBody>
      </p:sp>
      <p:sp>
        <p:nvSpPr>
          <p:cNvPr id="4" name="Shape 197">
            <a:extLst>
              <a:ext uri="{FF2B5EF4-FFF2-40B4-BE49-F238E27FC236}">
                <a16:creationId xmlns="" xmlns:a16="http://schemas.microsoft.com/office/drawing/2014/main" id="{5A977BDE-E47A-4900-AD80-65EDD9F7B035}"/>
              </a:ext>
            </a:extLst>
          </p:cNvPr>
          <p:cNvSpPr/>
          <p:nvPr/>
        </p:nvSpPr>
        <p:spPr>
          <a:xfrm>
            <a:off x="2567861" y="1029383"/>
            <a:ext cx="19370676" cy="649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>
            <a:lvl1pPr algn="l">
              <a:lnSpc>
                <a:spcPct val="130000"/>
              </a:lnSpc>
              <a:defRPr sz="8000" cap="all" spc="0">
                <a:solidFill>
                  <a:srgbClr val="525860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lvl1pPr>
          </a:lstStyle>
          <a:p>
            <a:r>
              <a:rPr lang="ru-RU" sz="3000" dirty="0">
                <a:solidFill>
                  <a:srgbClr val="A4A3A4"/>
                </a:solidFill>
                <a:latin typeface="PF BeauSans Pro SemiBold" panose="02000503000000020004" pitchFamily="50" charset="0"/>
              </a:rPr>
              <a:t>О чём поговорим и что сделаем</a:t>
            </a:r>
            <a:endParaRPr sz="3000" dirty="0">
              <a:solidFill>
                <a:srgbClr val="A4A3A4"/>
              </a:solidFill>
              <a:latin typeface="PF BeauSans Pro SemiBold" panose="0200050300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5115977"/>
      </p:ext>
    </p:extLst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647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120" name="Shape 120"/>
          <p:cNvSpPr/>
          <p:nvPr/>
        </p:nvSpPr>
        <p:spPr>
          <a:xfrm>
            <a:off x="2476191" y="6918641"/>
            <a:ext cx="19549605" cy="2013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 algn="l">
              <a:lnSpc>
                <a:spcPct val="110000"/>
              </a:lnSpc>
              <a:defRPr sz="10000" cap="all">
                <a:solidFill>
                  <a:srgbClr val="FDFFFB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ru-RU" sz="12000" dirty="0"/>
              <a:t>Цели занятия</a:t>
            </a:r>
          </a:p>
        </p:txBody>
      </p:sp>
      <p:sp>
        <p:nvSpPr>
          <p:cNvPr id="8" name="Shape 232">
            <a:extLst>
              <a:ext uri="{FF2B5EF4-FFF2-40B4-BE49-F238E27FC236}">
                <a16:creationId xmlns="" xmlns:a16="http://schemas.microsoft.com/office/drawing/2014/main" id="{67812C4C-C597-4459-9C84-9A898288788F}"/>
              </a:ext>
            </a:extLst>
          </p:cNvPr>
          <p:cNvSpPr/>
          <p:nvPr/>
        </p:nvSpPr>
        <p:spPr>
          <a:xfrm>
            <a:off x="2597353" y="3345424"/>
            <a:ext cx="1255062" cy="0"/>
          </a:xfrm>
          <a:prstGeom prst="line">
            <a:avLst/>
          </a:prstGeom>
          <a:ln w="88900">
            <a:solidFill>
              <a:srgbClr val="FDFFFB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7080888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/>
          <p:nvPr/>
        </p:nvSpPr>
        <p:spPr>
          <a:xfrm>
            <a:off x="2499646" y="2604125"/>
            <a:ext cx="19370676" cy="17030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>
            <a:lvl1pPr algn="l">
              <a:lnSpc>
                <a:spcPct val="130000"/>
              </a:lnSpc>
              <a:defRPr sz="8000" cap="all" spc="0">
                <a:solidFill>
                  <a:srgbClr val="525860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lvl1pPr>
          </a:lstStyle>
          <a:p>
            <a:r>
              <a:rPr lang="ru-RU" dirty="0"/>
              <a:t>В конце занятия вы сможете:</a:t>
            </a:r>
            <a:endParaRPr dirty="0"/>
          </a:p>
        </p:txBody>
      </p:sp>
      <p:sp>
        <p:nvSpPr>
          <p:cNvPr id="198" name="Shape 198"/>
          <p:cNvSpPr/>
          <p:nvPr/>
        </p:nvSpPr>
        <p:spPr>
          <a:xfrm>
            <a:off x="2588137" y="1937312"/>
            <a:ext cx="1255062" cy="0"/>
          </a:xfrm>
          <a:prstGeom prst="line">
            <a:avLst/>
          </a:prstGeom>
          <a:ln w="88900">
            <a:solidFill>
              <a:srgbClr val="A64798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199" name="Shape 199"/>
          <p:cNvSpPr/>
          <p:nvPr/>
        </p:nvSpPr>
        <p:spPr>
          <a:xfrm>
            <a:off x="2558640" y="4401298"/>
            <a:ext cx="19210748" cy="66838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 algn="l">
              <a:spcAft>
                <a:spcPts val="1800"/>
              </a:spcAft>
              <a:defRPr sz="4000" spc="159">
                <a:solidFill>
                  <a:srgbClr val="525860"/>
                </a:solidFill>
                <a:latin typeface="Proxima Nova Regular"/>
                <a:ea typeface="Proxima Nova Regular"/>
                <a:cs typeface="Proxima Nova Regular"/>
                <a:sym typeface="Proxima Nova Regular"/>
              </a:defRPr>
            </a:pPr>
            <a:r>
              <a:rPr lang="ru-RU" sz="5600" dirty="0">
                <a:latin typeface="Proxima Nova Lt" panose="02000506030000020004" pitchFamily="50" charset="0"/>
              </a:rPr>
              <a:t>− использовать </a:t>
            </a:r>
            <a:r>
              <a:rPr lang="ru-RU" sz="5600" dirty="0" err="1">
                <a:latin typeface="Proxima Nova Lt" panose="02000506030000020004" pitchFamily="50" charset="0"/>
              </a:rPr>
              <a:t>Jupyter</a:t>
            </a:r>
            <a:r>
              <a:rPr lang="ru-RU" sz="5600" dirty="0">
                <a:latin typeface="Proxima Nova Lt" panose="02000506030000020004" pitchFamily="50" charset="0"/>
              </a:rPr>
              <a:t> </a:t>
            </a:r>
            <a:r>
              <a:rPr lang="ru-RU" sz="5600" dirty="0" err="1">
                <a:latin typeface="Proxima Nova Lt" panose="02000506030000020004" pitchFamily="50" charset="0"/>
              </a:rPr>
              <a:t>Notebook</a:t>
            </a:r>
            <a:r>
              <a:rPr lang="ru-RU" sz="5600" dirty="0">
                <a:latin typeface="Proxima Nova Lt" panose="02000506030000020004" pitchFamily="50" charset="0"/>
              </a:rPr>
              <a:t>, чтобы запускать и форматировать код </a:t>
            </a:r>
            <a:endParaRPr lang="ru-RU" sz="5600" dirty="0" smtClean="0">
              <a:latin typeface="Proxima Nova Lt" panose="02000506030000020004" pitchFamily="50" charset="0"/>
            </a:endParaRPr>
          </a:p>
          <a:p>
            <a:pPr algn="l">
              <a:spcAft>
                <a:spcPts val="1800"/>
              </a:spcAft>
              <a:defRPr sz="4000" spc="159">
                <a:solidFill>
                  <a:srgbClr val="525860"/>
                </a:solidFill>
                <a:latin typeface="Proxima Nova Regular"/>
                <a:ea typeface="Proxima Nova Regular"/>
                <a:cs typeface="Proxima Nova Regular"/>
                <a:sym typeface="Proxima Nova Regular"/>
              </a:defRPr>
            </a:pPr>
            <a:r>
              <a:rPr lang="ru-RU" sz="5600" dirty="0" smtClean="0">
                <a:latin typeface="Proxima Nova Lt" panose="02000506030000020004" pitchFamily="50" charset="0"/>
              </a:rPr>
              <a:t>− </a:t>
            </a:r>
            <a:r>
              <a:rPr lang="ru-RU" sz="5600" dirty="0">
                <a:latin typeface="Proxima Nova Lt" panose="02000506030000020004" pitchFamily="50" charset="0"/>
              </a:rPr>
              <a:t>проводить арифметические операции в </a:t>
            </a:r>
            <a:r>
              <a:rPr lang="ru-RU" sz="5600" dirty="0" err="1">
                <a:latin typeface="Proxima Nova Lt" panose="02000506030000020004" pitchFamily="50" charset="0"/>
              </a:rPr>
              <a:t>Python</a:t>
            </a:r>
            <a:r>
              <a:rPr lang="ru-RU" sz="5600" dirty="0">
                <a:latin typeface="Proxima Nova Lt" panose="02000506030000020004" pitchFamily="50" charset="0"/>
              </a:rPr>
              <a:t> </a:t>
            </a:r>
            <a:endParaRPr lang="ru-RU" sz="5600" dirty="0" smtClean="0">
              <a:latin typeface="Proxima Nova Lt" panose="02000506030000020004" pitchFamily="50" charset="0"/>
            </a:endParaRPr>
          </a:p>
          <a:p>
            <a:pPr algn="l">
              <a:spcAft>
                <a:spcPts val="1800"/>
              </a:spcAft>
              <a:defRPr sz="4000" spc="159">
                <a:solidFill>
                  <a:srgbClr val="525860"/>
                </a:solidFill>
                <a:latin typeface="Proxima Nova Regular"/>
                <a:ea typeface="Proxima Nova Regular"/>
                <a:cs typeface="Proxima Nova Regular"/>
                <a:sym typeface="Proxima Nova Regular"/>
              </a:defRPr>
            </a:pPr>
            <a:r>
              <a:rPr lang="ru-RU" sz="5600" dirty="0" smtClean="0">
                <a:latin typeface="Proxima Nova Lt" panose="02000506030000020004" pitchFamily="50" charset="0"/>
              </a:rPr>
              <a:t>− </a:t>
            </a:r>
            <a:r>
              <a:rPr lang="ru-RU" sz="5600" dirty="0">
                <a:latin typeface="Proxima Nova Lt" panose="02000506030000020004" pitchFamily="50" charset="0"/>
              </a:rPr>
              <a:t>работать со строками </a:t>
            </a:r>
            <a:endParaRPr lang="ru-RU" sz="5600" dirty="0" smtClean="0">
              <a:latin typeface="Proxima Nova Lt" panose="02000506030000020004" pitchFamily="50" charset="0"/>
            </a:endParaRPr>
          </a:p>
          <a:p>
            <a:pPr algn="l">
              <a:spcAft>
                <a:spcPts val="1800"/>
              </a:spcAft>
              <a:defRPr sz="4000" spc="159">
                <a:solidFill>
                  <a:srgbClr val="525860"/>
                </a:solidFill>
                <a:latin typeface="Proxima Nova Regular"/>
                <a:ea typeface="Proxima Nova Regular"/>
                <a:cs typeface="Proxima Nova Regular"/>
                <a:sym typeface="Proxima Nova Regular"/>
              </a:defRPr>
            </a:pPr>
            <a:r>
              <a:rPr lang="ru-RU" sz="5600" dirty="0" smtClean="0">
                <a:latin typeface="Proxima Nova Lt" panose="02000506030000020004" pitchFamily="50" charset="0"/>
              </a:rPr>
              <a:t>− </a:t>
            </a:r>
            <a:r>
              <a:rPr lang="ru-RU" sz="5600" dirty="0">
                <a:latin typeface="Proxima Nova Lt" panose="02000506030000020004" pitchFamily="50" charset="0"/>
              </a:rPr>
              <a:t>выкладывать свой код на </a:t>
            </a:r>
            <a:r>
              <a:rPr lang="ru-RU" sz="5600" dirty="0" err="1">
                <a:latin typeface="Proxima Nova Lt" panose="02000506030000020004" pitchFamily="50" charset="0"/>
              </a:rPr>
              <a:t>Git</a:t>
            </a:r>
            <a:endParaRPr lang="ru-RU" sz="5600" dirty="0">
              <a:latin typeface="Proxima Nova Lt" panose="02000506030000020004" pitchFamily="50" charset="0"/>
            </a:endParaRPr>
          </a:p>
          <a:p>
            <a:pPr algn="l">
              <a:spcBef>
                <a:spcPts val="3800"/>
              </a:spcBef>
              <a:spcAft>
                <a:spcPts val="1800"/>
              </a:spcAft>
              <a:defRPr sz="4000" spc="159">
                <a:solidFill>
                  <a:srgbClr val="525860"/>
                </a:solidFill>
                <a:latin typeface="Proxima Nova Regular"/>
                <a:ea typeface="Proxima Nova Regular"/>
                <a:cs typeface="Proxima Nova Regular"/>
                <a:sym typeface="Proxima Nova Regular"/>
              </a:defRPr>
            </a:pPr>
            <a:endParaRPr lang="ru-RU" sz="5600" dirty="0">
              <a:latin typeface="Proxima Nova Lt" panose="02000506030000020004" pitchFamily="50" charset="0"/>
            </a:endParaRPr>
          </a:p>
        </p:txBody>
      </p:sp>
    </p:spTree>
  </p:cSld>
  <p:clrMapOvr>
    <a:masterClrMapping/>
  </p:clrMapOvr>
  <p:transition spd="slow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647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120" name="Shape 120"/>
          <p:cNvSpPr/>
          <p:nvPr/>
        </p:nvSpPr>
        <p:spPr>
          <a:xfrm>
            <a:off x="2538359" y="6807190"/>
            <a:ext cx="19549605" cy="2013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 algn="l">
              <a:lnSpc>
                <a:spcPct val="110000"/>
              </a:lnSpc>
              <a:defRPr sz="10000" cap="all">
                <a:solidFill>
                  <a:srgbClr val="FDFFFB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12000" dirty="0" err="1"/>
              <a:t>Jupyter</a:t>
            </a:r>
            <a:r>
              <a:rPr lang="en-US" sz="12000" dirty="0"/>
              <a:t> notebook</a:t>
            </a:r>
          </a:p>
        </p:txBody>
      </p:sp>
      <p:sp>
        <p:nvSpPr>
          <p:cNvPr id="4" name="Shape 232">
            <a:extLst>
              <a:ext uri="{FF2B5EF4-FFF2-40B4-BE49-F238E27FC236}">
                <a16:creationId xmlns="" xmlns:a16="http://schemas.microsoft.com/office/drawing/2014/main" id="{F1294AC4-AE43-478C-80C1-5A8B12D765CE}"/>
              </a:ext>
            </a:extLst>
          </p:cNvPr>
          <p:cNvSpPr/>
          <p:nvPr/>
        </p:nvSpPr>
        <p:spPr>
          <a:xfrm>
            <a:off x="2597353" y="3345424"/>
            <a:ext cx="1255062" cy="0"/>
          </a:xfrm>
          <a:prstGeom prst="line">
            <a:avLst/>
          </a:prstGeom>
          <a:ln w="88900">
            <a:solidFill>
              <a:srgbClr val="FDFFFB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5157756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/>
          <p:nvPr/>
        </p:nvSpPr>
        <p:spPr>
          <a:xfrm>
            <a:off x="2626855" y="1948424"/>
            <a:ext cx="1255062" cy="0"/>
          </a:xfrm>
          <a:prstGeom prst="line">
            <a:avLst/>
          </a:prstGeom>
          <a:ln w="88900">
            <a:solidFill>
              <a:srgbClr val="A64798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6" name="Shape 197">
            <a:extLst>
              <a:ext uri="{FF2B5EF4-FFF2-40B4-BE49-F238E27FC236}">
                <a16:creationId xmlns="" xmlns:a16="http://schemas.microsoft.com/office/drawing/2014/main" id="{4E33DE57-46D5-4CA5-95B4-9DC0AD3E1789}"/>
              </a:ext>
            </a:extLst>
          </p:cNvPr>
          <p:cNvSpPr/>
          <p:nvPr/>
        </p:nvSpPr>
        <p:spPr>
          <a:xfrm>
            <a:off x="2567861" y="1029383"/>
            <a:ext cx="19370676" cy="649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>
            <a:lvl1pPr algn="l">
              <a:lnSpc>
                <a:spcPct val="130000"/>
              </a:lnSpc>
              <a:defRPr sz="8000" cap="all" spc="0">
                <a:solidFill>
                  <a:srgbClr val="525860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lvl1pPr>
          </a:lstStyle>
          <a:p>
            <a:r>
              <a:rPr lang="en-US" sz="3000" dirty="0" err="1">
                <a:solidFill>
                  <a:schemeClr val="bg1">
                    <a:lumMod val="65000"/>
                  </a:schemeClr>
                </a:solidFill>
                <a:latin typeface="PF BeauSans Pro SemiBold" panose="02000503000000020004" pitchFamily="50" charset="0"/>
              </a:rPr>
              <a:t>Jupyter</a:t>
            </a:r>
            <a:r>
              <a:rPr lang="en-US" sz="3000" dirty="0">
                <a:solidFill>
                  <a:schemeClr val="bg1">
                    <a:lumMod val="65000"/>
                  </a:schemeClr>
                </a:solidFill>
                <a:latin typeface="PF BeauSans Pro SemiBold" panose="02000503000000020004" pitchFamily="50" charset="0"/>
              </a:rPr>
              <a:t> notebook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E5592A0C-1290-42FC-AB8F-525625674B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472"/>
          <a:stretch/>
        </p:blipFill>
        <p:spPr>
          <a:xfrm>
            <a:off x="2626855" y="5079218"/>
            <a:ext cx="17934223" cy="8463473"/>
          </a:xfrm>
          <a:prstGeom prst="rect">
            <a:avLst/>
          </a:prstGeom>
          <a:ln w="76200">
            <a:solidFill>
              <a:srgbClr val="7030A0"/>
            </a:solidFill>
          </a:ln>
        </p:spPr>
      </p:pic>
      <p:sp>
        <p:nvSpPr>
          <p:cNvPr id="8" name="Shape 199">
            <a:extLst>
              <a:ext uri="{FF2B5EF4-FFF2-40B4-BE49-F238E27FC236}">
                <a16:creationId xmlns="" xmlns:a16="http://schemas.microsoft.com/office/drawing/2014/main" id="{2E58D6EA-0AC8-4971-B767-EE3CE89914DC}"/>
              </a:ext>
            </a:extLst>
          </p:cNvPr>
          <p:cNvSpPr/>
          <p:nvPr/>
        </p:nvSpPr>
        <p:spPr>
          <a:xfrm>
            <a:off x="2535204" y="2784440"/>
            <a:ext cx="19234184" cy="19972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 algn="l">
              <a:lnSpc>
                <a:spcPct val="114000"/>
              </a:lnSpc>
              <a:defRPr sz="4000" spc="159">
                <a:solidFill>
                  <a:srgbClr val="525860"/>
                </a:solidFill>
                <a:latin typeface="Proxima Nova Regular"/>
                <a:ea typeface="Proxima Nova Regular"/>
                <a:cs typeface="Proxima Nova Regular"/>
                <a:sym typeface="Proxima Nova Regular"/>
              </a:defRPr>
            </a:pPr>
            <a:r>
              <a:rPr lang="ru-RU" sz="5200" dirty="0">
                <a:latin typeface="Proxima Nova Lt" panose="02000506030000020004" pitchFamily="50" charset="0"/>
              </a:rPr>
              <a:t>По умолчанию установлен в </a:t>
            </a:r>
            <a:r>
              <a:rPr lang="en-US" sz="5200" dirty="0">
                <a:latin typeface="Proxima Nova Lt" panose="02000506030000020004" pitchFamily="50" charset="0"/>
              </a:rPr>
              <a:t>A</a:t>
            </a:r>
            <a:r>
              <a:rPr lang="ru-RU" sz="5200" dirty="0" err="1">
                <a:latin typeface="Proxima Nova Lt" panose="02000506030000020004" pitchFamily="50" charset="0"/>
              </a:rPr>
              <a:t>naconda</a:t>
            </a:r>
            <a:r>
              <a:rPr lang="en-US" sz="5200" dirty="0">
                <a:latin typeface="Proxima Nova Lt" panose="02000506030000020004" pitchFamily="50" charset="0"/>
              </a:rPr>
              <a:t>. </a:t>
            </a:r>
            <a:r>
              <a:rPr lang="ru-RU" sz="5400" dirty="0">
                <a:latin typeface="Proxima Nova Lt" panose="02000506030000020004" pitchFamily="50" charset="0"/>
                <a:hlinkClick r:id="rId3"/>
              </a:rPr>
              <a:t>Установка на </a:t>
            </a:r>
            <a:r>
              <a:rPr lang="ru-RU" sz="5400" dirty="0">
                <a:latin typeface="Proxima Nova Lt" panose="02000506030000020004" pitchFamily="50" charset="0"/>
                <a:hlinkClick r:id="rId3"/>
              </a:rPr>
              <a:t>удалённом </a:t>
            </a:r>
            <a:r>
              <a:rPr lang="ru-RU" sz="5400" dirty="0">
                <a:latin typeface="Proxima Nova Lt" panose="02000506030000020004" pitchFamily="50" charset="0"/>
                <a:hlinkClick r:id="rId3"/>
              </a:rPr>
              <a:t>сервере</a:t>
            </a:r>
            <a:endParaRPr lang="ru-RU" sz="5200" dirty="0">
              <a:latin typeface="Proxima Nova Lt" panose="0200050603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1312972"/>
      </p:ext>
    </p:extLst>
  </p:cSld>
  <p:clrMapOvr>
    <a:masterClrMapping/>
  </p:clrMapOvr>
  <p:transition spd="slow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/>
          <p:nvPr/>
        </p:nvSpPr>
        <p:spPr>
          <a:xfrm>
            <a:off x="2626855" y="1948424"/>
            <a:ext cx="1255062" cy="0"/>
          </a:xfrm>
          <a:prstGeom prst="line">
            <a:avLst/>
          </a:prstGeom>
          <a:ln w="88900">
            <a:solidFill>
              <a:srgbClr val="A64798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6" name="Shape 197">
            <a:extLst>
              <a:ext uri="{FF2B5EF4-FFF2-40B4-BE49-F238E27FC236}">
                <a16:creationId xmlns="" xmlns:a16="http://schemas.microsoft.com/office/drawing/2014/main" id="{4E33DE57-46D5-4CA5-95B4-9DC0AD3E1789}"/>
              </a:ext>
            </a:extLst>
          </p:cNvPr>
          <p:cNvSpPr/>
          <p:nvPr/>
        </p:nvSpPr>
        <p:spPr>
          <a:xfrm>
            <a:off x="2567861" y="1029383"/>
            <a:ext cx="19370676" cy="649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>
            <a:lvl1pPr algn="l">
              <a:lnSpc>
                <a:spcPct val="130000"/>
              </a:lnSpc>
              <a:defRPr sz="8000" cap="all" spc="0">
                <a:solidFill>
                  <a:srgbClr val="525860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lvl1pPr>
          </a:lstStyle>
          <a:p>
            <a:r>
              <a:rPr lang="en-US" sz="3000" dirty="0" err="1">
                <a:solidFill>
                  <a:schemeClr val="bg1">
                    <a:lumMod val="65000"/>
                  </a:schemeClr>
                </a:solidFill>
                <a:latin typeface="PF BeauSans Pro SemiBold" panose="02000503000000020004" pitchFamily="50" charset="0"/>
              </a:rPr>
              <a:t>Jupyter</a:t>
            </a:r>
            <a:r>
              <a:rPr lang="en-US" sz="3000" dirty="0">
                <a:solidFill>
                  <a:schemeClr val="bg1">
                    <a:lumMod val="65000"/>
                  </a:schemeClr>
                </a:solidFill>
                <a:latin typeface="PF BeauSans Pro SemiBold" panose="02000503000000020004" pitchFamily="50" charset="0"/>
              </a:rPr>
              <a:t> notebook</a:t>
            </a:r>
          </a:p>
        </p:txBody>
      </p:sp>
      <p:sp>
        <p:nvSpPr>
          <p:cNvPr id="8" name="Shape 199">
            <a:extLst>
              <a:ext uri="{FF2B5EF4-FFF2-40B4-BE49-F238E27FC236}">
                <a16:creationId xmlns="" xmlns:a16="http://schemas.microsoft.com/office/drawing/2014/main" id="{2E58D6EA-0AC8-4971-B767-EE3CE89914DC}"/>
              </a:ext>
            </a:extLst>
          </p:cNvPr>
          <p:cNvSpPr/>
          <p:nvPr/>
        </p:nvSpPr>
        <p:spPr>
          <a:xfrm>
            <a:off x="2508867" y="5674506"/>
            <a:ext cx="14038823" cy="39805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 marL="685800" indent="-685800" algn="l">
              <a:lnSpc>
                <a:spcPct val="120000"/>
              </a:lnSpc>
              <a:buFont typeface="Proxima Nova Lt" panose="02000506030000020004" pitchFamily="50" charset="0"/>
              <a:buChar char="―"/>
              <a:defRPr sz="4000" spc="159">
                <a:solidFill>
                  <a:srgbClr val="525860"/>
                </a:solidFill>
                <a:latin typeface="Proxima Nova Regular"/>
                <a:ea typeface="Proxima Nova Regular"/>
                <a:cs typeface="Proxima Nova Regular"/>
                <a:sym typeface="Proxima Nova Regular"/>
              </a:defRPr>
            </a:pPr>
            <a:r>
              <a:rPr lang="ru-RU" sz="7000" dirty="0">
                <a:latin typeface="Proxima Nova Lt" panose="02000506030000020004" pitchFamily="50" charset="0"/>
              </a:rPr>
              <a:t> В командной строке;</a:t>
            </a:r>
          </a:p>
          <a:p>
            <a:pPr marL="685800" indent="-685800" algn="l">
              <a:lnSpc>
                <a:spcPct val="120000"/>
              </a:lnSpc>
              <a:buFont typeface="Proxima Nova Lt" panose="02000506030000020004" pitchFamily="50" charset="0"/>
              <a:buChar char="―"/>
              <a:defRPr sz="4000" spc="159">
                <a:solidFill>
                  <a:srgbClr val="525860"/>
                </a:solidFill>
                <a:latin typeface="Proxima Nova Regular"/>
                <a:ea typeface="Proxima Nova Regular"/>
                <a:cs typeface="Proxima Nova Regular"/>
                <a:sym typeface="Proxima Nova Regular"/>
              </a:defRPr>
            </a:pPr>
            <a:r>
              <a:rPr lang="ru-RU" sz="7000" dirty="0">
                <a:latin typeface="Proxima Nova Lt" panose="02000506030000020004" pitchFamily="50" charset="0"/>
              </a:rPr>
              <a:t> </a:t>
            </a:r>
            <a:r>
              <a:rPr lang="en-US" sz="7000" dirty="0" smtClean="0">
                <a:latin typeface="Proxima Nova Lt" panose="02000506030000020004" pitchFamily="50" charset="0"/>
              </a:rPr>
              <a:t>Anaconda prompt</a:t>
            </a:r>
            <a:r>
              <a:rPr lang="ru-RU" sz="7000" dirty="0" smtClean="0">
                <a:latin typeface="Proxima Nova Lt" panose="02000506030000020004" pitchFamily="50" charset="0"/>
              </a:rPr>
              <a:t>;</a:t>
            </a:r>
            <a:endParaRPr lang="en-US" sz="7000" dirty="0">
              <a:latin typeface="Proxima Nova Lt" panose="02000506030000020004" pitchFamily="50" charset="0"/>
            </a:endParaRPr>
          </a:p>
          <a:p>
            <a:pPr marL="685800" indent="-685800" algn="l">
              <a:lnSpc>
                <a:spcPct val="120000"/>
              </a:lnSpc>
              <a:buFont typeface="Proxima Nova Lt" panose="02000506030000020004" pitchFamily="50" charset="0"/>
              <a:buChar char="―"/>
              <a:defRPr sz="4000" spc="159">
                <a:solidFill>
                  <a:srgbClr val="525860"/>
                </a:solidFill>
                <a:latin typeface="Proxima Nova Regular"/>
                <a:ea typeface="Proxima Nova Regular"/>
                <a:cs typeface="Proxima Nova Regular"/>
                <a:sym typeface="Proxima Nova Regular"/>
              </a:defRPr>
            </a:pPr>
            <a:r>
              <a:rPr lang="ru-RU" sz="7000" dirty="0">
                <a:latin typeface="Proxima Nova Lt" panose="02000506030000020004" pitchFamily="50" charset="0"/>
              </a:rPr>
              <a:t> Через </a:t>
            </a:r>
            <a:r>
              <a:rPr lang="en-US" sz="7000" dirty="0">
                <a:latin typeface="Proxima Nova Lt" panose="02000506030000020004" pitchFamily="50" charset="0"/>
              </a:rPr>
              <a:t>Anaconda Navigator.</a:t>
            </a:r>
            <a:endParaRPr lang="ru-RU" sz="7000" dirty="0">
              <a:latin typeface="Proxima Nova Lt" panose="02000506030000020004" pitchFamily="50" charset="0"/>
            </a:endParaRPr>
          </a:p>
        </p:txBody>
      </p:sp>
      <p:sp>
        <p:nvSpPr>
          <p:cNvPr id="7" name="Shape 197">
            <a:extLst>
              <a:ext uri="{FF2B5EF4-FFF2-40B4-BE49-F238E27FC236}">
                <a16:creationId xmlns="" xmlns:a16="http://schemas.microsoft.com/office/drawing/2014/main" id="{9D29CAB0-FC02-49B0-984F-CA4D4D086222}"/>
              </a:ext>
            </a:extLst>
          </p:cNvPr>
          <p:cNvSpPr/>
          <p:nvPr/>
        </p:nvSpPr>
        <p:spPr>
          <a:xfrm>
            <a:off x="2508867" y="2598648"/>
            <a:ext cx="19370676" cy="17030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>
            <a:lvl1pPr algn="l">
              <a:lnSpc>
                <a:spcPct val="130000"/>
              </a:lnSpc>
              <a:defRPr sz="8000" cap="all" spc="0">
                <a:solidFill>
                  <a:srgbClr val="525860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lvl1pPr>
          </a:lstStyle>
          <a:p>
            <a:r>
              <a:rPr lang="ru-RU" dirty="0"/>
              <a:t>Как запустить </a:t>
            </a:r>
            <a:r>
              <a:rPr lang="en-US" dirty="0" err="1" smtClean="0"/>
              <a:t>Jupyter</a:t>
            </a:r>
            <a:r>
              <a:rPr lang="en-US" dirty="0" smtClean="0"/>
              <a:t> notebook</a:t>
            </a:r>
            <a:endParaRPr dirty="0"/>
          </a:p>
        </p:txBody>
      </p:sp>
      <p:pic>
        <p:nvPicPr>
          <p:cNvPr id="3" name="Изображение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55800" y="5674506"/>
            <a:ext cx="9728200" cy="612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714174"/>
      </p:ext>
    </p:extLst>
  </p:cSld>
  <p:clrMapOvr>
    <a:masterClrMapping/>
  </p:clrMapOvr>
  <p:transition spd="slow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5371</TotalTime>
  <Words>471</Words>
  <Application>Microsoft Macintosh PowerPoint</Application>
  <PresentationFormat>Другой</PresentationFormat>
  <Paragraphs>129</Paragraphs>
  <Slides>29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10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29</vt:i4>
      </vt:variant>
    </vt:vector>
  </HeadingPairs>
  <TitlesOfParts>
    <vt:vector size="40" baseType="lpstr">
      <vt:lpstr>Calibri</vt:lpstr>
      <vt:lpstr>Helvetica</vt:lpstr>
      <vt:lpstr>Helvetica Light</vt:lpstr>
      <vt:lpstr>Helvetica Neue</vt:lpstr>
      <vt:lpstr>PF BeauSans Pro SemiBold</vt:lpstr>
      <vt:lpstr>PFBeauSansPro-Bold</vt:lpstr>
      <vt:lpstr>PFBeauSansPro-Regular</vt:lpstr>
      <vt:lpstr>Proxima Nova Lt</vt:lpstr>
      <vt:lpstr>Proxima Nova Regular</vt:lpstr>
      <vt:lpstr>Wingdings</vt:lpstr>
      <vt:lpstr>White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15.0023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Андрей Мельниченко</dc:creator>
  <cp:lastModifiedBy>пользователь Microsoft Office</cp:lastModifiedBy>
  <cp:revision>116</cp:revision>
  <dcterms:modified xsi:type="dcterms:W3CDTF">2019-02-24T16:56:15Z</dcterms:modified>
</cp:coreProperties>
</file>